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56" r:id="rId2"/>
    <p:sldId id="282" r:id="rId3"/>
    <p:sldId id="283" r:id="rId4"/>
    <p:sldId id="292" r:id="rId5"/>
    <p:sldId id="257" r:id="rId6"/>
    <p:sldId id="286" r:id="rId7"/>
    <p:sldId id="293" r:id="rId8"/>
    <p:sldId id="288" r:id="rId9"/>
    <p:sldId id="289" r:id="rId10"/>
    <p:sldId id="290" r:id="rId11"/>
    <p:sldId id="299" r:id="rId12"/>
    <p:sldId id="259" r:id="rId13"/>
    <p:sldId id="301" r:id="rId14"/>
    <p:sldId id="302" r:id="rId15"/>
    <p:sldId id="303" r:id="rId16"/>
    <p:sldId id="300" r:id="rId17"/>
    <p:sldId id="297" r:id="rId18"/>
    <p:sldId id="296" r:id="rId19"/>
    <p:sldId id="294" r:id="rId20"/>
    <p:sldId id="295" r:id="rId21"/>
    <p:sldId id="298" r:id="rId22"/>
    <p:sldId id="287" r:id="rId23"/>
    <p:sldId id="263" r:id="rId24"/>
    <p:sldId id="284"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63" autoAdjust="0"/>
  </p:normalViewPr>
  <p:slideViewPr>
    <p:cSldViewPr>
      <p:cViewPr varScale="1">
        <p:scale>
          <a:sx n="93" d="100"/>
          <a:sy n="93" d="100"/>
        </p:scale>
        <p:origin x="144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AD8402-3F08-48C0-B36E-CE6BABA54264}" type="datetimeFigureOut">
              <a:rPr lang="en-US" smtClean="0"/>
              <a:pPr/>
              <a:t>4/20/2024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04D55E-8D7B-47F9-B438-B6D9DCFBBB3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i="0" dirty="0">
                <a:solidFill>
                  <a:srgbClr val="F1F1F1"/>
                </a:solidFill>
                <a:effectLst/>
                <a:highlight>
                  <a:srgbClr val="0F0F0F"/>
                </a:highlight>
                <a:latin typeface="Roboto" panose="02000000000000000000" pitchFamily="2" charset="0"/>
              </a:rPr>
              <a:t>Indonesia Football Tragedy: 125 killed in stampede at Indonesia football match-</a:t>
            </a:r>
            <a:r>
              <a:rPr lang="en-IN" i="0" dirty="0">
                <a:solidFill>
                  <a:srgbClr val="F1F1F1"/>
                </a:solidFill>
                <a:effectLst/>
                <a:latin typeface="Roboto" panose="02000000000000000000" pitchFamily="2" charset="0"/>
              </a:rPr>
              <a:t>Oct 3, 2022</a:t>
            </a:r>
            <a:endParaRPr lang="en-IN" b="1" i="0" dirty="0">
              <a:solidFill>
                <a:srgbClr val="F1F1F1"/>
              </a:solidFill>
              <a:effectLst/>
              <a:highlight>
                <a:srgbClr val="0F0F0F"/>
              </a:highlight>
              <a:latin typeface="Roboto" panose="02000000000000000000" pitchFamily="2" charset="0"/>
            </a:endParaRPr>
          </a:p>
          <a:p>
            <a:endParaRPr lang="en-IN" b="0" i="0" dirty="0">
              <a:solidFill>
                <a:srgbClr val="E2EEFF"/>
              </a:solidFill>
              <a:effectLst/>
              <a:highlight>
                <a:srgbClr val="3A3F50"/>
              </a:highlight>
              <a:latin typeface="Google Sans"/>
            </a:endParaRPr>
          </a:p>
          <a:p>
            <a:endParaRPr lang="en-IN" b="0" i="0" dirty="0">
              <a:solidFill>
                <a:srgbClr val="E2EEFF"/>
              </a:solidFill>
              <a:effectLst/>
              <a:highlight>
                <a:srgbClr val="3A3F50"/>
              </a:highlight>
              <a:latin typeface="Google Sans"/>
            </a:endParaRPr>
          </a:p>
          <a:p>
            <a:r>
              <a:rPr lang="en-IN" b="0" i="0" dirty="0">
                <a:solidFill>
                  <a:srgbClr val="E2EEFF"/>
                </a:solidFill>
                <a:effectLst/>
                <a:highlight>
                  <a:srgbClr val="3A3F50"/>
                </a:highlight>
                <a:latin typeface="Google Sans"/>
              </a:rPr>
              <a:t>4 students dead in Kochi university concert stampede</a:t>
            </a:r>
            <a:r>
              <a:rPr lang="en-IN" b="0" i="0" dirty="0">
                <a:solidFill>
                  <a:srgbClr val="FFFFFF"/>
                </a:solidFill>
                <a:effectLst/>
                <a:highlight>
                  <a:srgbClr val="1F1F1F"/>
                </a:highlight>
                <a:latin typeface="Google Sans"/>
              </a:rPr>
              <a:t>, Chief Minister takes stock. Four students were killed and at least 64 were injured in a stampede at the Cochin University of Science and Technology (CUSAT) during a music concert on Saturday evening. Two of the injured are in a critical condition, officials said. –</a:t>
            </a:r>
            <a:r>
              <a:rPr lang="en-IN" b="0" i="0" dirty="0" err="1">
                <a:solidFill>
                  <a:srgbClr val="FFFFFF"/>
                </a:solidFill>
                <a:effectLst/>
                <a:highlight>
                  <a:srgbClr val="1F1F1F"/>
                </a:highlight>
                <a:latin typeface="Google Sans"/>
              </a:rPr>
              <a:t>nov</a:t>
            </a:r>
            <a:r>
              <a:rPr lang="en-IN" b="0" i="0" dirty="0">
                <a:solidFill>
                  <a:srgbClr val="FFFFFF"/>
                </a:solidFill>
                <a:effectLst/>
                <a:highlight>
                  <a:srgbClr val="1F1F1F"/>
                </a:highlight>
                <a:latin typeface="Google Sans"/>
              </a:rPr>
              <a:t> 23</a:t>
            </a:r>
          </a:p>
          <a:p>
            <a:endParaRPr lang="en-IN" b="0" i="0" dirty="0">
              <a:solidFill>
                <a:srgbClr val="FFFFFF"/>
              </a:solidFill>
              <a:effectLst/>
              <a:highlight>
                <a:srgbClr val="1F1F1F"/>
              </a:highligh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EBF1FF"/>
                </a:solidFill>
                <a:effectLst/>
                <a:highlight>
                  <a:srgbClr val="1F1F1F"/>
                </a:highlight>
                <a:latin typeface="Google Sans"/>
              </a:rPr>
              <a:t>In August 2023, at least 12 people were killed and 80 injured when a stampede occurred at the entrance to the Barea stadium in Madagascar for the opening ceremony of the Indian Ocean Island Games.</a:t>
            </a:r>
          </a:p>
          <a:p>
            <a:endParaRPr lang="en-IN" dirty="0"/>
          </a:p>
        </p:txBody>
      </p:sp>
      <p:sp>
        <p:nvSpPr>
          <p:cNvPr id="4" name="Slide Number Placeholder 3"/>
          <p:cNvSpPr>
            <a:spLocks noGrp="1"/>
          </p:cNvSpPr>
          <p:nvPr>
            <p:ph type="sldNum" sz="quarter" idx="5"/>
          </p:nvPr>
        </p:nvSpPr>
        <p:spPr/>
        <p:txBody>
          <a:bodyPr/>
          <a:lstStyle/>
          <a:p>
            <a:fld id="{2404D55E-8D7B-47F9-B438-B6D9DCFBBB30}" type="slidenum">
              <a:rPr lang="en-US" smtClean="0"/>
              <a:pPr/>
              <a:t>4</a:t>
            </a:fld>
            <a:endParaRPr lang="en-US"/>
          </a:p>
        </p:txBody>
      </p:sp>
    </p:spTree>
    <p:extLst>
      <p:ext uri="{BB962C8B-B14F-4D97-AF65-F5344CB8AC3E}">
        <p14:creationId xmlns:p14="http://schemas.microsoft.com/office/powerpoint/2010/main" val="4251777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E8E8E6"/>
                </a:solidFill>
                <a:effectLst/>
                <a:highlight>
                  <a:srgbClr val="191A1A"/>
                </a:highlight>
                <a:latin typeface="__fkGroteskNeue_a82850"/>
              </a:rPr>
              <a:t>The effectiveness of the ASPP model in capturing scale-invariant context varies based on the dataset characteristics, with the ASPP model outperforming the dilated model in datasets like UCF CC 50 with larger scale variations but showing similar performance in datasets with less scale variation like </a:t>
            </a:r>
            <a:r>
              <a:rPr lang="en-IN" b="0" i="0" dirty="0" err="1">
                <a:solidFill>
                  <a:srgbClr val="E8E8E6"/>
                </a:solidFill>
                <a:effectLst/>
                <a:highlight>
                  <a:srgbClr val="191A1A"/>
                </a:highlight>
                <a:latin typeface="__fkGroteskNeue_a82850"/>
              </a:rPr>
              <a:t>ShanghaiTech</a:t>
            </a:r>
            <a:r>
              <a:rPr lang="en-IN" b="0" i="0" dirty="0">
                <a:solidFill>
                  <a:srgbClr val="E8E8E6"/>
                </a:solidFill>
                <a:effectLst/>
                <a:highlight>
                  <a:srgbClr val="191A1A"/>
                </a:highlight>
                <a:latin typeface="__fkGroteskNeue_a82850"/>
              </a:rPr>
              <a:t> Part A.</a:t>
            </a:r>
            <a:endParaRPr lang="en-IN" dirty="0"/>
          </a:p>
        </p:txBody>
      </p:sp>
      <p:sp>
        <p:nvSpPr>
          <p:cNvPr id="4" name="Slide Number Placeholder 3"/>
          <p:cNvSpPr>
            <a:spLocks noGrp="1"/>
          </p:cNvSpPr>
          <p:nvPr>
            <p:ph type="sldNum" sz="quarter" idx="5"/>
          </p:nvPr>
        </p:nvSpPr>
        <p:spPr/>
        <p:txBody>
          <a:bodyPr/>
          <a:lstStyle/>
          <a:p>
            <a:fld id="{2404D55E-8D7B-47F9-B438-B6D9DCFBBB30}" type="slidenum">
              <a:rPr lang="en-US" smtClean="0"/>
              <a:pPr/>
              <a:t>11</a:t>
            </a:fld>
            <a:endParaRPr lang="en-US"/>
          </a:p>
        </p:txBody>
      </p:sp>
    </p:spTree>
    <p:extLst>
      <p:ext uri="{BB962C8B-B14F-4D97-AF65-F5344CB8AC3E}">
        <p14:creationId xmlns:p14="http://schemas.microsoft.com/office/powerpoint/2010/main" val="201828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04D55E-8D7B-47F9-B438-B6D9DCFBBB30}" type="slidenum">
              <a:rPr lang="en-US" smtClean="0"/>
              <a:pPr/>
              <a:t>13</a:t>
            </a:fld>
            <a:endParaRPr lang="en-US"/>
          </a:p>
        </p:txBody>
      </p:sp>
    </p:spTree>
    <p:extLst>
      <p:ext uri="{BB962C8B-B14F-4D97-AF65-F5344CB8AC3E}">
        <p14:creationId xmlns:p14="http://schemas.microsoft.com/office/powerpoint/2010/main" val="77028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04D55E-8D7B-47F9-B438-B6D9DCFBBB30}" type="slidenum">
              <a:rPr lang="en-US" smtClean="0"/>
              <a:pPr/>
              <a:t>14</a:t>
            </a:fld>
            <a:endParaRPr lang="en-US"/>
          </a:p>
        </p:txBody>
      </p:sp>
    </p:spTree>
    <p:extLst>
      <p:ext uri="{BB962C8B-B14F-4D97-AF65-F5344CB8AC3E}">
        <p14:creationId xmlns:p14="http://schemas.microsoft.com/office/powerpoint/2010/main" val="81926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04D55E-8D7B-47F9-B438-B6D9DCFBBB30}" type="slidenum">
              <a:rPr lang="en-US" smtClean="0"/>
              <a:pPr/>
              <a:t>15</a:t>
            </a:fld>
            <a:endParaRPr lang="en-US"/>
          </a:p>
        </p:txBody>
      </p:sp>
    </p:spTree>
    <p:extLst>
      <p:ext uri="{BB962C8B-B14F-4D97-AF65-F5344CB8AC3E}">
        <p14:creationId xmlns:p14="http://schemas.microsoft.com/office/powerpoint/2010/main" val="2177579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E8E8E6"/>
                </a:solidFill>
                <a:effectLst/>
                <a:highlight>
                  <a:srgbClr val="191A1A"/>
                </a:highlight>
                <a:latin typeface="__fkGroteskNeue_a82850"/>
              </a:rPr>
              <a:t>VGG Layers:</a:t>
            </a:r>
            <a:br>
              <a:rPr lang="en-IN" b="0" i="0" dirty="0">
                <a:solidFill>
                  <a:srgbClr val="E8E8E6"/>
                </a:solidFill>
                <a:effectLst/>
                <a:highlight>
                  <a:srgbClr val="191A1A"/>
                </a:highlight>
                <a:latin typeface="__fkGroteskNeue_a82850"/>
              </a:rPr>
            </a:br>
            <a:r>
              <a:rPr lang="en-IN" b="0" i="0" dirty="0">
                <a:solidFill>
                  <a:srgbClr val="E8E8E6"/>
                </a:solidFill>
                <a:effectLst/>
                <a:highlight>
                  <a:srgbClr val="191A1A"/>
                </a:highlight>
                <a:latin typeface="__fkGroteskNeue_a82850"/>
              </a:rPr>
              <a:t>VGG (Visual Geometry Group) is a deep convolutional neural network architecture that was proposed by Oxford's Visual Geometry Group in 2014</a:t>
            </a:r>
            <a:r>
              <a:rPr lang="en-IN" b="0" i="0" dirty="0">
                <a:solidFill>
                  <a:srgbClr val="E8E8E6"/>
                </a:solidFill>
                <a:effectLst/>
                <a:highlight>
                  <a:srgbClr val="191A1A"/>
                </a:highlight>
                <a:latin typeface="var(--font-berkeley-mono)"/>
              </a:rPr>
              <a:t>1</a:t>
            </a:r>
            <a:r>
              <a:rPr lang="en-IN" b="0" i="0" dirty="0">
                <a:solidFill>
                  <a:srgbClr val="E8E8E6"/>
                </a:solidFill>
                <a:effectLst/>
                <a:highlight>
                  <a:srgbClr val="191A1A"/>
                </a:highlight>
                <a:latin typeface="__fkGroteskNeue_a82850"/>
              </a:rPr>
              <a:t>. The VGG model gained popularity due to its simplicity and effectiveness in image classification tasks. The VGG layers mentioned in the study are the initial layers of a pre-trained VGG-16 network, which is utilized as the foundation for the crowd density estimation models.</a:t>
            </a:r>
          </a:p>
          <a:p>
            <a:r>
              <a:rPr lang="en-IN" b="0" i="0" dirty="0">
                <a:solidFill>
                  <a:srgbClr val="E8E8E6"/>
                </a:solidFill>
                <a:effectLst/>
                <a:highlight>
                  <a:srgbClr val="191A1A"/>
                </a:highlight>
                <a:latin typeface="__fkGroteskNeue_a82850"/>
              </a:rPr>
              <a:t>Dilatable Layers:</a:t>
            </a:r>
            <a:br>
              <a:rPr lang="en-IN" b="0" i="0" dirty="0">
                <a:solidFill>
                  <a:srgbClr val="E8E8E6"/>
                </a:solidFill>
                <a:effectLst/>
                <a:highlight>
                  <a:srgbClr val="191A1A"/>
                </a:highlight>
                <a:latin typeface="__fkGroteskNeue_a82850"/>
              </a:rPr>
            </a:br>
            <a:r>
              <a:rPr lang="en-IN" b="0" i="0" dirty="0">
                <a:solidFill>
                  <a:srgbClr val="E8E8E6"/>
                </a:solidFill>
                <a:effectLst/>
                <a:highlight>
                  <a:srgbClr val="191A1A"/>
                </a:highlight>
                <a:latin typeface="__fkGroteskNeue_a82850"/>
              </a:rPr>
              <a:t>Dilatable layers refer to the layers in the crowd density estimation models that can have varying dilation rates. These layers are responsible for capturing contextual information at different scales by adjusting the dilation rate of the convolutional filters. Dilation is a technique that increases the receptive field of a filter without increasing the filter's size, allowing the model to consider more contextual information within the crowd scenes.</a:t>
            </a:r>
            <a:endParaRPr lang="en-IN" dirty="0"/>
          </a:p>
        </p:txBody>
      </p:sp>
      <p:sp>
        <p:nvSpPr>
          <p:cNvPr id="4" name="Slide Number Placeholder 3"/>
          <p:cNvSpPr>
            <a:spLocks noGrp="1"/>
          </p:cNvSpPr>
          <p:nvPr>
            <p:ph type="sldNum" sz="quarter" idx="5"/>
          </p:nvPr>
        </p:nvSpPr>
        <p:spPr/>
        <p:txBody>
          <a:bodyPr/>
          <a:lstStyle/>
          <a:p>
            <a:fld id="{2404D55E-8D7B-47F9-B438-B6D9DCFBBB30}" type="slidenum">
              <a:rPr lang="en-US" smtClean="0"/>
              <a:pPr/>
              <a:t>16</a:t>
            </a:fld>
            <a:endParaRPr lang="en-US"/>
          </a:p>
        </p:txBody>
      </p:sp>
    </p:spTree>
    <p:extLst>
      <p:ext uri="{BB962C8B-B14F-4D97-AF65-F5344CB8AC3E}">
        <p14:creationId xmlns:p14="http://schemas.microsoft.com/office/powerpoint/2010/main" val="2473234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E8E8E6"/>
                </a:solidFill>
                <a:effectLst/>
                <a:highlight>
                  <a:srgbClr val="191A1A"/>
                </a:highlight>
                <a:latin typeface="__fkGroteskNeue_a82850"/>
              </a:rPr>
              <a:t>ASPP (</a:t>
            </a:r>
            <a:r>
              <a:rPr lang="en-IN" b="0" i="0" dirty="0" err="1">
                <a:solidFill>
                  <a:srgbClr val="E8E8E6"/>
                </a:solidFill>
                <a:effectLst/>
                <a:highlight>
                  <a:srgbClr val="191A1A"/>
                </a:highlight>
                <a:latin typeface="__fkGroteskNeue_a82850"/>
              </a:rPr>
              <a:t>Atrous</a:t>
            </a:r>
            <a:r>
              <a:rPr lang="en-IN" b="0" i="0" dirty="0">
                <a:solidFill>
                  <a:srgbClr val="E8E8E6"/>
                </a:solidFill>
                <a:effectLst/>
                <a:highlight>
                  <a:srgbClr val="191A1A"/>
                </a:highlight>
                <a:latin typeface="__fkGroteskNeue_a82850"/>
              </a:rPr>
              <a:t> Spatial Pyramid Pooling):</a:t>
            </a:r>
            <a:br>
              <a:rPr lang="en-IN" b="0" i="0" dirty="0">
                <a:solidFill>
                  <a:srgbClr val="E8E8E6"/>
                </a:solidFill>
                <a:effectLst/>
                <a:highlight>
                  <a:srgbClr val="191A1A"/>
                </a:highlight>
                <a:latin typeface="__fkGroteskNeue_a82850"/>
              </a:rPr>
            </a:br>
            <a:r>
              <a:rPr lang="en-IN" b="0" i="0" dirty="0">
                <a:solidFill>
                  <a:srgbClr val="E8E8E6"/>
                </a:solidFill>
                <a:effectLst/>
                <a:highlight>
                  <a:srgbClr val="191A1A"/>
                </a:highlight>
                <a:latin typeface="__fkGroteskNeue_a82850"/>
              </a:rPr>
              <a:t>ASPP is a technique that involves filtering an input using a variety of dilated kernels with different dilation rates, along with a 1x1 convolution and global average pooling. The outputs of these operations are then concatenated, and a 1x1 convolution is applied to reduce the depth of the feature maps. ASPP allows for the capture of contextual information at various scales, enabling the model to consider contextual information around objects that may be obscured or at a low resolution. This is particularly useful in crowd density estimation, where scale variations and occlusion are common challenges.</a:t>
            </a:r>
            <a:endParaRPr lang="en-IN" dirty="0"/>
          </a:p>
        </p:txBody>
      </p:sp>
      <p:sp>
        <p:nvSpPr>
          <p:cNvPr id="4" name="Slide Number Placeholder 3"/>
          <p:cNvSpPr>
            <a:spLocks noGrp="1"/>
          </p:cNvSpPr>
          <p:nvPr>
            <p:ph type="sldNum" sz="quarter" idx="5"/>
          </p:nvPr>
        </p:nvSpPr>
        <p:spPr/>
        <p:txBody>
          <a:bodyPr/>
          <a:lstStyle/>
          <a:p>
            <a:fld id="{2404D55E-8D7B-47F9-B438-B6D9DCFBBB30}" type="slidenum">
              <a:rPr lang="en-US" smtClean="0"/>
              <a:pPr/>
              <a:t>17</a:t>
            </a:fld>
            <a:endParaRPr lang="en-US"/>
          </a:p>
        </p:txBody>
      </p:sp>
    </p:spTree>
    <p:extLst>
      <p:ext uri="{BB962C8B-B14F-4D97-AF65-F5344CB8AC3E}">
        <p14:creationId xmlns:p14="http://schemas.microsoft.com/office/powerpoint/2010/main" val="2084296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ECECEC"/>
                </a:solidFill>
                <a:effectLst/>
                <a:highlight>
                  <a:srgbClr val="212121"/>
                </a:highlight>
                <a:latin typeface="Söhne"/>
              </a:rPr>
              <a:t>YOLO processes the entire image in one pass, making it faster than traditional methods that involve multiple passes over the image.</a:t>
            </a:r>
            <a:endParaRPr lang="en-IN" dirty="0"/>
          </a:p>
        </p:txBody>
      </p:sp>
      <p:sp>
        <p:nvSpPr>
          <p:cNvPr id="4" name="Slide Number Placeholder 3"/>
          <p:cNvSpPr>
            <a:spLocks noGrp="1"/>
          </p:cNvSpPr>
          <p:nvPr>
            <p:ph type="sldNum" sz="quarter" idx="5"/>
          </p:nvPr>
        </p:nvSpPr>
        <p:spPr/>
        <p:txBody>
          <a:bodyPr/>
          <a:lstStyle/>
          <a:p>
            <a:fld id="{2404D55E-8D7B-47F9-B438-B6D9DCFBBB30}" type="slidenum">
              <a:rPr lang="en-US" smtClean="0"/>
              <a:pPr/>
              <a:t>20</a:t>
            </a:fld>
            <a:endParaRPr lang="en-US"/>
          </a:p>
        </p:txBody>
      </p:sp>
    </p:spTree>
    <p:extLst>
      <p:ext uri="{BB962C8B-B14F-4D97-AF65-F5344CB8AC3E}">
        <p14:creationId xmlns:p14="http://schemas.microsoft.com/office/powerpoint/2010/main" val="386933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E6F9B8CD-342D-4579-98EC-A8FD6B7370E1}" type="datetimeFigureOut">
              <a:rPr lang="en-US" smtClean="0"/>
              <a:pPr/>
              <a:t>4/20/2024</a:t>
            </a:fld>
            <a:endParaRPr lang="en-US"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kumimoji="0" lang="en-US"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2BBB5E19-F10A-4C2F-BF6F-11C513378A2E}"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6F9B8CD-342D-4579-98EC-A8FD6B7370E1}"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6F9B8CD-342D-4579-98EC-A8FD6B7370E1}"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4/20/2024</a:t>
            </a:fld>
            <a:endParaRPr lang="en-US"/>
          </a:p>
        </p:txBody>
      </p:sp>
      <p:sp>
        <p:nvSpPr>
          <p:cNvPr id="9" name="Slide Number Placeholder 8"/>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10" name="Footer Placeholder 9"/>
          <p:cNvSpPr>
            <a:spLocks noGrp="1"/>
          </p:cNvSpPr>
          <p:nvPr>
            <p:ph type="ftr" sz="quarter" idx="16"/>
          </p:nvPr>
        </p:nvSpPr>
        <p:spPr/>
        <p:txBody>
          <a:bodyPr rtlCol="0"/>
          <a:lstStyle/>
          <a:p>
            <a:endParaRPr kumimoji="0"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E6F9B8CD-342D-4579-98EC-A8FD6B7370E1}" type="datetimeFigureOut">
              <a:rPr lang="en-US" smtClean="0"/>
              <a:pPr/>
              <a:t>4/20/2024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kumimoji="0"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6" name="Slide Number Placeholder 5"/>
          <p:cNvSpPr>
            <a:spLocks noGrp="1"/>
          </p:cNvSpPr>
          <p:nvPr>
            <p:ph type="sldNum" sz="quarter" idx="12"/>
          </p:nvPr>
        </p:nvSpPr>
        <p:spPr bwMode="auto">
          <a:xfrm>
            <a:off x="1340616" y="4928702"/>
            <a:ext cx="609600" cy="517524"/>
          </a:xfrm>
        </p:spPr>
        <p:txBody>
          <a:bodyPr/>
          <a:lstStyle/>
          <a:p>
            <a:fld id="{2BBB5E19-F10A-4C2F-BF6F-11C513378A2E}"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E6F9B8CD-342D-4579-98EC-A8FD6B7370E1}"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BBB5E19-F10A-4C2F-BF6F-11C513378A2E}" type="slidenum">
              <a:rPr kumimoji="0" lang="en-US" smtClean="0"/>
              <a:pPr/>
              <a:t>‹#›</a:t>
            </a:fld>
            <a:endParaRPr kumimoji="0"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E6F9B8CD-342D-4579-98EC-A8FD6B7370E1}" type="datetimeFigureOut">
              <a:rPr lang="en-US" smtClean="0"/>
              <a:pPr/>
              <a:t>4/20/2024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2BBB5E19-F10A-4C2F-BF6F-11C513378A2E}" type="slidenum">
              <a:rPr kumimoji="0" lang="en-US" smtClean="0"/>
              <a:pPr/>
              <a:t>‹#›</a:t>
            </a:fld>
            <a:endParaRPr kumimoji="0"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4/20/2024</a:t>
            </a:fld>
            <a:endParaRPr lang="en-US"/>
          </a:p>
        </p:txBody>
      </p:sp>
      <p:sp>
        <p:nvSpPr>
          <p:cNvPr id="7" name="Slide Number Placeholder 6"/>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8" name="Footer Placeholder 7"/>
          <p:cNvSpPr>
            <a:spLocks noGrp="1"/>
          </p:cNvSpPr>
          <p:nvPr>
            <p:ph type="ftr" sz="quarter" idx="12"/>
          </p:nvPr>
        </p:nvSpPr>
        <p:spPr/>
        <p:txBody>
          <a:bodyPr rtlCol="0"/>
          <a:lstStyle/>
          <a:p>
            <a:endParaRPr kumimoji="0"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9B8CD-342D-4579-98EC-A8FD6B7370E1}" type="datetimeFigureOut">
              <a:rPr lang="en-US" smtClean="0"/>
              <a:pPr/>
              <a:t>4/20/2024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BBB5E19-F10A-4C2F-BF6F-11C513378A2E}" type="slidenum">
              <a:rPr kumimoji="0" lang="en-US" smtClean="0"/>
              <a:pPr/>
              <a:t>‹#›</a:t>
            </a:fld>
            <a:endParaRPr kumimoji="0"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4/20/2024</a:t>
            </a:fld>
            <a:endParaRPr lang="en-US" dirty="0"/>
          </a:p>
        </p:txBody>
      </p:sp>
      <p:sp>
        <p:nvSpPr>
          <p:cNvPr id="22" name="Slide Number Placeholder 21"/>
          <p:cNvSpPr>
            <a:spLocks noGrp="1"/>
          </p:cNvSpPr>
          <p:nvPr>
            <p:ph type="sldNum" sz="quarter" idx="15"/>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23" name="Footer Placeholder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17" name="Date Placeholder 16"/>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4/20/2024</a:t>
            </a:fld>
            <a:endParaRPr lang="en-US"/>
          </a:p>
        </p:txBody>
      </p:sp>
      <p:sp>
        <p:nvSpPr>
          <p:cNvPr id="18" name="Slide Number Placeholder 17"/>
          <p:cNvSpPr>
            <a:spLocks noGrp="1"/>
          </p:cNvSpPr>
          <p:nvPr>
            <p:ph type="sldNum" sz="quarter" idx="11"/>
          </p:nvPr>
        </p:nvSpPr>
        <p:spPr/>
        <p:txBody>
          <a:bodyPr rtlCol="0"/>
          <a:lstStyle/>
          <a:p>
            <a:pPr algn="ctr" eaLnBrk="1" latinLnBrk="0" hangingPunct="1"/>
            <a:fld id="{2BBB5E19-F10A-4C2F-BF6F-11C513378A2E}" type="slidenum">
              <a:rPr kumimoji="0" lang="en-US" smtClean="0"/>
              <a:pPr algn="ctr" eaLnBrk="1" latinLnBrk="0" hangingPunct="1"/>
              <a:t>‹#›</a:t>
            </a:fld>
            <a:endParaRPr kumimoji="0" lang="en-US"/>
          </a:p>
        </p:txBody>
      </p:sp>
      <p:sp>
        <p:nvSpPr>
          <p:cNvPr id="21" name="Footer Placeholder 20"/>
          <p:cNvSpPr>
            <a:spLocks noGrp="1"/>
          </p:cNvSpPr>
          <p:nvPr>
            <p:ph type="ftr" sz="quarter" idx="12"/>
          </p:nvPr>
        </p:nvSpPr>
        <p:spPr/>
        <p:txBody>
          <a:bodyPr rtlCol="0"/>
          <a:lstStyle/>
          <a:p>
            <a:endParaRPr kumimoji="0"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lgn="r" eaLnBrk="1" latinLnBrk="0" hangingPunct="1"/>
            <a:fld id="{E6F9B8CD-342D-4579-98EC-A8FD6B7370E1}" type="datetimeFigureOut">
              <a:rPr lang="en-US" smtClean="0"/>
              <a:pPr algn="r" eaLnBrk="1" latinLnBrk="0" hangingPunct="1"/>
              <a:t>4/20/2024</a:t>
            </a:fld>
            <a:endParaRPr lang="en-US" dirty="0">
              <a:solidFill>
                <a:schemeClr val="tx2"/>
              </a:solidFill>
            </a:endParaRPr>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lgn="l" eaLnBrk="1" latinLnBrk="0" hangingPunct="1"/>
            <a:endParaRPr kumimoji="0" lang="en-US" dirty="0">
              <a:solidFill>
                <a:schemeClr val="tx2"/>
              </a:solidFill>
            </a:endParaRP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4480" y="1428736"/>
            <a:ext cx="7000924" cy="928694"/>
          </a:xfrm>
        </p:spPr>
        <p:txBody>
          <a:bodyPr>
            <a:noAutofit/>
          </a:bodyPr>
          <a:lstStyle/>
          <a:p>
            <a:pPr algn="ctr"/>
            <a:r>
              <a:rPr lang="en-IN" sz="2800" dirty="0">
                <a:solidFill>
                  <a:schemeClr val="tx1"/>
                </a:solidFill>
                <a:latin typeface="Times New Roman" pitchFamily="18" charset="0"/>
                <a:cs typeface="Times New Roman" pitchFamily="18" charset="0"/>
              </a:rPr>
              <a:t>Crowd </a:t>
            </a:r>
            <a:r>
              <a:rPr lang="en-IN" sz="2800" dirty="0" err="1">
                <a:solidFill>
                  <a:schemeClr val="tx1"/>
                </a:solidFill>
                <a:latin typeface="Times New Roman" pitchFamily="18" charset="0"/>
                <a:cs typeface="Times New Roman" pitchFamily="18" charset="0"/>
              </a:rPr>
              <a:t>Behavior</a:t>
            </a:r>
            <a:r>
              <a:rPr lang="en-IN" sz="2800" dirty="0">
                <a:solidFill>
                  <a:schemeClr val="tx1"/>
                </a:solidFill>
                <a:latin typeface="Times New Roman" pitchFamily="18" charset="0"/>
                <a:cs typeface="Times New Roman" pitchFamily="18" charset="0"/>
              </a:rPr>
              <a:t> Analysis for Enhanced Event Safety and Management</a:t>
            </a:r>
            <a:endParaRPr lang="en-US" sz="2800" dirty="0">
              <a:solidFill>
                <a:schemeClr val="tx1"/>
              </a:solidFill>
            </a:endParaRPr>
          </a:p>
        </p:txBody>
      </p:sp>
      <p:pic>
        <p:nvPicPr>
          <p:cNvPr id="4" name="Picture 3"/>
          <p:cNvPicPr/>
          <p:nvPr/>
        </p:nvPicPr>
        <p:blipFill rotWithShape="1">
          <a:blip r:embed="rId2"/>
          <a:srcRect l="10733" t="39785" r="47042" b="31588"/>
          <a:stretch/>
        </p:blipFill>
        <p:spPr bwMode="auto">
          <a:xfrm>
            <a:off x="1907704" y="447663"/>
            <a:ext cx="2438400" cy="981075"/>
          </a:xfrm>
          <a:prstGeom prst="rect">
            <a:avLst/>
          </a:prstGeom>
          <a:ln>
            <a:noFill/>
          </a:ln>
          <a:extLst>
            <a:ext uri="{53640926-AAD7-44D8-BBD7-CCE9431645EC}">
              <a14:shadowObscured xmlns:a14="http://schemas.microsoft.com/office/drawing/2010/main"/>
            </a:ext>
          </a:extLst>
        </p:spPr>
      </p:pic>
      <p:sp>
        <p:nvSpPr>
          <p:cNvPr id="7" name="Google Shape;144;p14">
            <a:extLst>
              <a:ext uri="{FF2B5EF4-FFF2-40B4-BE49-F238E27FC236}">
                <a16:creationId xmlns:a16="http://schemas.microsoft.com/office/drawing/2014/main" id="{CDF93A4C-5B8C-D185-82B7-08E241EF4CC1}"/>
              </a:ext>
            </a:extLst>
          </p:cNvPr>
          <p:cNvSpPr txBox="1">
            <a:spLocks noGrp="1"/>
          </p:cNvSpPr>
          <p:nvPr>
            <p:ph type="subTitle" idx="1"/>
          </p:nvPr>
        </p:nvSpPr>
        <p:spPr>
          <a:xfrm>
            <a:off x="2214550" y="2500299"/>
            <a:ext cx="6172200" cy="3982800"/>
          </a:xfrm>
          <a:prstGeom prst="rect">
            <a:avLst/>
          </a:prstGeom>
          <a:noFill/>
          <a:ln>
            <a:noFill/>
          </a:ln>
        </p:spPr>
        <p:txBody>
          <a:bodyPr spcFirstLastPara="1" vert="horz" wrap="square" lIns="91425" tIns="45700" rIns="91425" bIns="45700" anchor="t" anchorCtr="0">
            <a:normAutofit fontScale="85000" lnSpcReduction="20000"/>
          </a:bodyPr>
          <a:lstStyle/>
          <a:p>
            <a:pPr algn="ctr">
              <a:spcBef>
                <a:spcPts val="0"/>
              </a:spcBef>
            </a:pPr>
            <a:br>
              <a:rPr lang="en-IN" sz="1400" dirty="0">
                <a:solidFill>
                  <a:schemeClr val="dk1"/>
                </a:solidFill>
                <a:latin typeface="Times New Roman"/>
                <a:ea typeface="Times New Roman"/>
                <a:cs typeface="Times New Roman"/>
                <a:sym typeface="Times New Roman"/>
              </a:rPr>
            </a:br>
            <a:endParaRPr sz="1400" dirty="0">
              <a:solidFill>
                <a:schemeClr val="dk1"/>
              </a:solidFill>
              <a:latin typeface="Times New Roman"/>
              <a:ea typeface="Times New Roman"/>
              <a:cs typeface="Times New Roman"/>
              <a:sym typeface="Times New Roman"/>
            </a:endParaRPr>
          </a:p>
          <a:p>
            <a:pPr algn="ctr"/>
            <a:r>
              <a:rPr lang="en-IN" sz="1400" dirty="0">
                <a:solidFill>
                  <a:srgbClr val="0070C0"/>
                </a:solidFill>
                <a:latin typeface="Times New Roman"/>
                <a:ea typeface="Times New Roman"/>
                <a:cs typeface="Times New Roman"/>
                <a:sym typeface="Times New Roman"/>
              </a:rPr>
              <a:t>   </a:t>
            </a:r>
            <a:r>
              <a:rPr lang="en-IN" sz="1733" dirty="0">
                <a:solidFill>
                  <a:srgbClr val="0070C0"/>
                </a:solidFill>
                <a:latin typeface="Times New Roman"/>
                <a:ea typeface="Times New Roman"/>
                <a:cs typeface="Times New Roman"/>
                <a:sym typeface="Times New Roman"/>
              </a:rPr>
              <a:t>Under the guidance of</a:t>
            </a:r>
            <a:endParaRPr sz="2133" dirty="0"/>
          </a:p>
          <a:p>
            <a:pPr algn="ctr">
              <a:buSzPct val="45178"/>
            </a:pPr>
            <a:r>
              <a:rPr lang="en-IN" sz="2169" dirty="0" err="1">
                <a:solidFill>
                  <a:schemeClr val="dk1"/>
                </a:solidFill>
                <a:latin typeface="Times New Roman"/>
                <a:ea typeface="Times New Roman"/>
                <a:cs typeface="Times New Roman"/>
                <a:sym typeface="Times New Roman"/>
              </a:rPr>
              <a:t>Ms.D.Evangeline</a:t>
            </a:r>
            <a:endParaRPr sz="2169" dirty="0">
              <a:solidFill>
                <a:schemeClr val="dk1"/>
              </a:solidFill>
              <a:latin typeface="Times New Roman"/>
              <a:ea typeface="Times New Roman"/>
              <a:cs typeface="Times New Roman"/>
              <a:sym typeface="Times New Roman"/>
            </a:endParaRPr>
          </a:p>
          <a:p>
            <a:pPr algn="ctr">
              <a:spcBef>
                <a:spcPts val="0"/>
              </a:spcBef>
              <a:buClr>
                <a:schemeClr val="dk1"/>
              </a:buClr>
              <a:buSzPct val="50710"/>
            </a:pPr>
            <a:r>
              <a:rPr lang="en-IN" sz="2169" dirty="0">
                <a:solidFill>
                  <a:schemeClr val="dk1"/>
                </a:solidFill>
                <a:latin typeface="Times New Roman"/>
                <a:ea typeface="Times New Roman"/>
                <a:cs typeface="Times New Roman"/>
                <a:sym typeface="Times New Roman"/>
              </a:rPr>
              <a:t>Assistant Professor</a:t>
            </a:r>
            <a:endParaRPr sz="2169" dirty="0">
              <a:solidFill>
                <a:schemeClr val="dk1"/>
              </a:solidFill>
              <a:latin typeface="Times New Roman"/>
              <a:ea typeface="Times New Roman"/>
              <a:cs typeface="Times New Roman"/>
              <a:sym typeface="Times New Roman"/>
            </a:endParaRPr>
          </a:p>
          <a:p>
            <a:pPr algn="ctr">
              <a:spcBef>
                <a:spcPts val="0"/>
              </a:spcBef>
              <a:buClr>
                <a:schemeClr val="dk1"/>
              </a:buClr>
              <a:buSzPct val="50710"/>
            </a:pPr>
            <a:r>
              <a:rPr lang="en-IN" sz="2169" dirty="0">
                <a:solidFill>
                  <a:schemeClr val="dk1"/>
                </a:solidFill>
                <a:latin typeface="Times New Roman"/>
                <a:ea typeface="Times New Roman"/>
                <a:cs typeface="Times New Roman"/>
                <a:sym typeface="Times New Roman"/>
              </a:rPr>
              <a:t>Dept of ISE</a:t>
            </a:r>
            <a:endParaRPr sz="2169" dirty="0">
              <a:solidFill>
                <a:schemeClr val="dk1"/>
              </a:solidFill>
              <a:latin typeface="Times New Roman"/>
              <a:ea typeface="Times New Roman"/>
              <a:cs typeface="Times New Roman"/>
              <a:sym typeface="Times New Roman"/>
            </a:endParaRPr>
          </a:p>
          <a:p>
            <a:pPr algn="ctr">
              <a:spcBef>
                <a:spcPts val="0"/>
              </a:spcBef>
              <a:buClr>
                <a:schemeClr val="dk1"/>
              </a:buClr>
              <a:buSzPct val="50710"/>
            </a:pPr>
            <a:r>
              <a:rPr lang="en-IN" sz="2169" dirty="0">
                <a:solidFill>
                  <a:schemeClr val="dk1"/>
                </a:solidFill>
                <a:latin typeface="Times New Roman"/>
                <a:ea typeface="Times New Roman"/>
                <a:cs typeface="Times New Roman"/>
                <a:sym typeface="Times New Roman"/>
              </a:rPr>
              <a:t>RIT</a:t>
            </a:r>
            <a:endParaRPr sz="2169" dirty="0">
              <a:solidFill>
                <a:schemeClr val="dk1"/>
              </a:solidFill>
              <a:latin typeface="Times New Roman"/>
              <a:ea typeface="Times New Roman"/>
              <a:cs typeface="Times New Roman"/>
              <a:sym typeface="Times New Roman"/>
            </a:endParaRPr>
          </a:p>
          <a:p>
            <a:pPr algn="ctr">
              <a:buSzPct val="78750"/>
            </a:pPr>
            <a:br>
              <a:rPr lang="en-IN" sz="1600" dirty="0">
                <a:solidFill>
                  <a:schemeClr val="dk1"/>
                </a:solidFill>
                <a:latin typeface="Times New Roman"/>
                <a:ea typeface="Times New Roman"/>
                <a:cs typeface="Times New Roman"/>
                <a:sym typeface="Times New Roman"/>
              </a:rPr>
            </a:br>
            <a:br>
              <a:rPr lang="en-IN" dirty="0">
                <a:solidFill>
                  <a:schemeClr val="dk1"/>
                </a:solidFill>
                <a:latin typeface="Times New Roman"/>
                <a:ea typeface="Times New Roman"/>
                <a:cs typeface="Times New Roman"/>
                <a:sym typeface="Times New Roman"/>
              </a:rPr>
            </a:br>
            <a:r>
              <a:rPr lang="en-IN" sz="1752" dirty="0">
                <a:solidFill>
                  <a:srgbClr val="0070C0"/>
                </a:solidFill>
                <a:latin typeface="Times New Roman"/>
                <a:ea typeface="Times New Roman"/>
                <a:cs typeface="Times New Roman"/>
                <a:sym typeface="Times New Roman"/>
              </a:rPr>
              <a:t>Submitted by</a:t>
            </a:r>
            <a:br>
              <a:rPr lang="en-IN" dirty="0">
                <a:solidFill>
                  <a:schemeClr val="dk1"/>
                </a:solidFill>
                <a:latin typeface="Times New Roman"/>
                <a:ea typeface="Times New Roman"/>
                <a:cs typeface="Times New Roman"/>
                <a:sym typeface="Times New Roman"/>
              </a:rPr>
            </a:br>
            <a:r>
              <a:rPr lang="en-IN" dirty="0">
                <a:solidFill>
                  <a:schemeClr val="dk1"/>
                </a:solidFill>
                <a:latin typeface="Times New Roman"/>
                <a:ea typeface="Times New Roman"/>
                <a:cs typeface="Times New Roman"/>
                <a:sym typeface="Times New Roman"/>
              </a:rPr>
              <a:t>             </a:t>
            </a:r>
            <a:r>
              <a:rPr lang="en-IN" sz="2150" dirty="0">
                <a:solidFill>
                  <a:schemeClr val="dk1"/>
                </a:solidFill>
                <a:latin typeface="Times New Roman"/>
                <a:ea typeface="Times New Roman"/>
                <a:cs typeface="Times New Roman"/>
                <a:sym typeface="Times New Roman"/>
              </a:rPr>
              <a:t>JATIN B </a:t>
            </a:r>
            <a:r>
              <a:rPr lang="en-IN" sz="2400" dirty="0">
                <a:solidFill>
                  <a:schemeClr val="dk1"/>
                </a:solidFill>
                <a:latin typeface="Times New Roman"/>
                <a:ea typeface="Times New Roman"/>
                <a:cs typeface="Times New Roman"/>
                <a:sym typeface="Times New Roman"/>
              </a:rPr>
              <a:t>– 1MS20IS054</a:t>
            </a:r>
            <a:endParaRPr dirty="0"/>
          </a:p>
          <a:p>
            <a:pPr algn="ctr"/>
            <a:r>
              <a:rPr lang="en-IN" sz="2400" dirty="0">
                <a:solidFill>
                  <a:schemeClr val="dk1"/>
                </a:solidFill>
                <a:latin typeface="Times New Roman"/>
                <a:ea typeface="Times New Roman"/>
                <a:cs typeface="Times New Roman"/>
                <a:sym typeface="Times New Roman"/>
              </a:rPr>
              <a:t>      MANOJ S – 1MS20IS070</a:t>
            </a:r>
            <a:endParaRPr dirty="0"/>
          </a:p>
          <a:p>
            <a:pPr algn="ctr"/>
            <a:r>
              <a:rPr lang="en-IN" sz="2400" dirty="0">
                <a:solidFill>
                  <a:schemeClr val="dk1"/>
                </a:solidFill>
                <a:latin typeface="Times New Roman"/>
                <a:ea typeface="Times New Roman"/>
                <a:cs typeface="Times New Roman"/>
                <a:sym typeface="Times New Roman"/>
              </a:rPr>
              <a:t>PANNAGA N - 1MS20IS083</a:t>
            </a:r>
            <a:endParaRPr sz="2400" dirty="0">
              <a:solidFill>
                <a:schemeClr val="dk1"/>
              </a:solidFill>
              <a:latin typeface="Times New Roman"/>
              <a:ea typeface="Times New Roman"/>
              <a:cs typeface="Times New Roman"/>
              <a:sym typeface="Times New Roman"/>
            </a:endParaRPr>
          </a:p>
          <a:p>
            <a:pPr algn="ctr"/>
            <a:r>
              <a:rPr lang="en-IN" sz="2400" dirty="0">
                <a:solidFill>
                  <a:schemeClr val="dk1"/>
                </a:solidFill>
                <a:latin typeface="Times New Roman"/>
                <a:ea typeface="Times New Roman"/>
                <a:cs typeface="Times New Roman"/>
                <a:sym typeface="Times New Roman"/>
              </a:rPr>
              <a:t> SANJEEV G - 1MS21IS406</a:t>
            </a:r>
            <a:br>
              <a:rPr lang="en-IN" sz="2400" dirty="0">
                <a:solidFill>
                  <a:schemeClr val="dk1"/>
                </a:solidFill>
                <a:latin typeface="Times New Roman"/>
                <a:ea typeface="Times New Roman"/>
                <a:cs typeface="Times New Roman"/>
                <a:sym typeface="Times New Roman"/>
              </a:rPr>
            </a:br>
            <a:r>
              <a:rPr lang="en-IN" sz="2400" dirty="0">
                <a:solidFill>
                  <a:schemeClr val="dk1"/>
                </a:solidFill>
                <a:latin typeface="Times New Roman"/>
                <a:ea typeface="Times New Roman"/>
                <a:cs typeface="Times New Roman"/>
                <a:sym typeface="Times New Roman"/>
              </a:rPr>
              <a:t>       Dept of Information Science &amp; Engineering</a:t>
            </a:r>
            <a:endParaRPr dirty="0"/>
          </a:p>
          <a:p>
            <a:pPr algn="ctr"/>
            <a:r>
              <a:rPr lang="en-IN" sz="2400" dirty="0">
                <a:solidFill>
                  <a:schemeClr val="dk1"/>
                </a:solidFill>
                <a:latin typeface="Times New Roman"/>
                <a:ea typeface="Times New Roman"/>
                <a:cs typeface="Times New Roman"/>
                <a:sym typeface="Times New Roman"/>
              </a:rPr>
              <a:t>Mini Project - ISE</a:t>
            </a:r>
            <a:endParaRPr sz="2400" dirty="0">
              <a:solidFill>
                <a:schemeClr val="dk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7467600" cy="1143000"/>
          </a:xfrm>
        </p:spPr>
        <p:txBody>
          <a:bodyPr/>
          <a:lstStyle/>
          <a:p>
            <a:r>
              <a:rPr lang="en-IN" dirty="0"/>
              <a:t>LITERATURE SURVEY</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722700204"/>
              </p:ext>
            </p:extLst>
          </p:nvPr>
        </p:nvGraphicFramePr>
        <p:xfrm>
          <a:off x="357158" y="1285781"/>
          <a:ext cx="8286808" cy="4143485"/>
        </p:xfrm>
        <a:graphic>
          <a:graphicData uri="http://schemas.openxmlformats.org/drawingml/2006/table">
            <a:tbl>
              <a:tblPr firstRow="1" bandRow="1">
                <a:tableStyleId>{5C22544A-7EE6-4342-B048-85BDC9FD1C3A}</a:tableStyleId>
              </a:tblPr>
              <a:tblGrid>
                <a:gridCol w="974482">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gridCol w="2271766">
                  <a:extLst>
                    <a:ext uri="{9D8B030D-6E8A-4147-A177-3AD203B41FA5}">
                      <a16:colId xmlns:a16="http://schemas.microsoft.com/office/drawing/2014/main" val="20003"/>
                    </a:ext>
                  </a:extLst>
                </a:gridCol>
              </a:tblGrid>
              <a:tr h="868512">
                <a:tc>
                  <a:txBody>
                    <a:bodyPr/>
                    <a:lstStyle/>
                    <a:p>
                      <a:pPr algn="ctr"/>
                      <a:r>
                        <a:rPr lang="en-IN" sz="1400"/>
                        <a:t>SL Number</a:t>
                      </a:r>
                      <a:endParaRPr lang="en-US" sz="1400" dirty="0"/>
                    </a:p>
                  </a:txBody>
                  <a:tcPr/>
                </a:tc>
                <a:tc>
                  <a:txBody>
                    <a:bodyPr/>
                    <a:lstStyle/>
                    <a:p>
                      <a:pPr algn="ctr"/>
                      <a:r>
                        <a:rPr lang="en-IN" sz="1400" dirty="0"/>
                        <a:t>Paper Title, Author,</a:t>
                      </a:r>
                      <a:r>
                        <a:rPr lang="en-IN" sz="1400" baseline="0" dirty="0"/>
                        <a:t> Year of Publication</a:t>
                      </a:r>
                      <a:endParaRPr lang="en-US" sz="1400" dirty="0"/>
                    </a:p>
                  </a:txBody>
                  <a:tcPr/>
                </a:tc>
                <a:tc>
                  <a:txBody>
                    <a:bodyPr/>
                    <a:lstStyle/>
                    <a:p>
                      <a:pPr algn="ctr"/>
                      <a:r>
                        <a:rPr lang="en-IN" sz="1400" dirty="0"/>
                        <a:t>Abstract , Technique mentioned</a:t>
                      </a:r>
                      <a:endParaRPr lang="en-US" sz="1400" dirty="0"/>
                    </a:p>
                  </a:txBody>
                  <a:tcPr/>
                </a:tc>
                <a:tc>
                  <a:txBody>
                    <a:bodyPr/>
                    <a:lstStyle/>
                    <a:p>
                      <a:pPr algn="ctr"/>
                      <a:r>
                        <a:rPr lang="en-IN" sz="1400" dirty="0"/>
                        <a:t>Limitations</a:t>
                      </a:r>
                      <a:endParaRPr lang="en-US" sz="1400" dirty="0"/>
                    </a:p>
                  </a:txBody>
                  <a:tcPr/>
                </a:tc>
                <a:extLst>
                  <a:ext uri="{0D108BD9-81ED-4DB2-BD59-A6C34878D82A}">
                    <a16:rowId xmlns:a16="http://schemas.microsoft.com/office/drawing/2014/main" val="10000"/>
                  </a:ext>
                </a:extLst>
              </a:tr>
              <a:tr h="3274973">
                <a:tc>
                  <a:txBody>
                    <a:bodyPr/>
                    <a:lstStyle/>
                    <a:p>
                      <a:pPr algn="ctr"/>
                      <a:r>
                        <a:rPr lang="en-IN" sz="1600" dirty="0">
                          <a:latin typeface="Times New Roman" pitchFamily="18" charset="0"/>
                          <a:cs typeface="Times New Roman" pitchFamily="18" charset="0"/>
                        </a:rPr>
                        <a:t>4.</a:t>
                      </a:r>
                      <a:endParaRPr lang="en-US" sz="1600" dirty="0">
                        <a:latin typeface="Times New Roman" pitchFamily="18" charset="0"/>
                        <a:cs typeface="Times New Roman" pitchFamily="18" charset="0"/>
                      </a:endParaRPr>
                    </a:p>
                  </a:txBody>
                  <a:tcPr/>
                </a:tc>
                <a:tc>
                  <a:txBody>
                    <a:bodyPr/>
                    <a:lstStyle/>
                    <a:p>
                      <a:pPr rtl="0"/>
                      <a:r>
                        <a:rPr kumimoji="0" lang="en-IN" sz="1800" b="0" i="1" u="none" strike="noStrike" kern="1200" dirty="0" err="1">
                          <a:solidFill>
                            <a:schemeClr val="dk1"/>
                          </a:solidFill>
                          <a:effectLst/>
                          <a:latin typeface="+mn-lt"/>
                          <a:ea typeface="+mn-ea"/>
                          <a:cs typeface="+mn-cs"/>
                        </a:rPr>
                        <a:t>Direkoglu</a:t>
                      </a:r>
                      <a:r>
                        <a:rPr kumimoji="0" lang="en-IN" sz="1800" b="0" i="1" u="none" strike="noStrike" kern="1200" dirty="0">
                          <a:solidFill>
                            <a:schemeClr val="dk1"/>
                          </a:solidFill>
                          <a:effectLst/>
                          <a:latin typeface="+mn-lt"/>
                          <a:ea typeface="+mn-ea"/>
                          <a:cs typeface="+mn-cs"/>
                        </a:rPr>
                        <a:t>, C. (2020). Abnormal crowd </a:t>
                      </a:r>
                      <a:r>
                        <a:rPr kumimoji="0" lang="en-IN" sz="1800" b="0" i="1" u="none" strike="noStrike" kern="1200" dirty="0" err="1">
                          <a:solidFill>
                            <a:schemeClr val="dk1"/>
                          </a:solidFill>
                          <a:effectLst/>
                          <a:latin typeface="+mn-lt"/>
                          <a:ea typeface="+mn-ea"/>
                          <a:cs typeface="+mn-cs"/>
                        </a:rPr>
                        <a:t>behavior</a:t>
                      </a:r>
                      <a:r>
                        <a:rPr kumimoji="0" lang="en-IN" sz="1800" b="0" i="1" u="none" strike="noStrike" kern="1200" dirty="0">
                          <a:solidFill>
                            <a:schemeClr val="dk1"/>
                          </a:solidFill>
                          <a:effectLst/>
                          <a:latin typeface="+mn-lt"/>
                          <a:ea typeface="+mn-ea"/>
                          <a:cs typeface="+mn-cs"/>
                        </a:rPr>
                        <a:t> detection using motion information images and convolutional neural networks. IEEE Access, 8, 80408-80416.</a:t>
                      </a:r>
                      <a:endParaRPr lang="en-US" sz="1600" dirty="0">
                        <a:latin typeface="Times New Roman" pitchFamily="18" charset="0"/>
                        <a:cs typeface="Times New Roman" pitchFamily="18" charset="0"/>
                      </a:endParaRPr>
                    </a:p>
                  </a:txBody>
                  <a:tcPr/>
                </a:tc>
                <a:tc>
                  <a:txBody>
                    <a:bodyPr/>
                    <a:lstStyle/>
                    <a:p>
                      <a:pPr rtl="0"/>
                      <a:r>
                        <a:rPr kumimoji="0" lang="en-IN" sz="1800" b="0" i="0" u="none" strike="noStrike" kern="1200" dirty="0">
                          <a:solidFill>
                            <a:schemeClr val="dk1"/>
                          </a:solidFill>
                          <a:effectLst/>
                          <a:latin typeface="+mn-lt"/>
                          <a:ea typeface="+mn-ea"/>
                          <a:cs typeface="+mn-cs"/>
                        </a:rPr>
                        <a:t>Optical flow computation</a:t>
                      </a:r>
                    </a:p>
                    <a:p>
                      <a:pPr rtl="0"/>
                      <a:endParaRPr lang="en-IN" b="0" dirty="0">
                        <a:effectLst/>
                      </a:endParaRPr>
                    </a:p>
                    <a:p>
                      <a:pPr rtl="0"/>
                      <a:r>
                        <a:rPr kumimoji="0" lang="en-IN" sz="1800" b="0" i="0" u="none" strike="noStrike" kern="1200" dirty="0">
                          <a:solidFill>
                            <a:schemeClr val="dk1"/>
                          </a:solidFill>
                          <a:effectLst/>
                          <a:latin typeface="+mn-lt"/>
                          <a:ea typeface="+mn-ea"/>
                          <a:cs typeface="+mn-cs"/>
                        </a:rPr>
                        <a:t>Motion information image (MII) generation</a:t>
                      </a:r>
                    </a:p>
                    <a:p>
                      <a:pPr rtl="0"/>
                      <a:endParaRPr lang="en-IN" b="0" dirty="0">
                        <a:effectLst/>
                      </a:endParaRPr>
                    </a:p>
                    <a:p>
                      <a:pPr rtl="0"/>
                      <a:r>
                        <a:rPr kumimoji="0" lang="en-IN" sz="1800" b="0" i="0" u="none" strike="noStrike" kern="1200" dirty="0">
                          <a:solidFill>
                            <a:schemeClr val="dk1"/>
                          </a:solidFill>
                          <a:effectLst/>
                          <a:latin typeface="+mn-lt"/>
                          <a:ea typeface="+mn-ea"/>
                          <a:cs typeface="+mn-cs"/>
                        </a:rPr>
                        <a:t>Abnormal crowd </a:t>
                      </a:r>
                      <a:r>
                        <a:rPr kumimoji="0" lang="en-IN" sz="1800" b="0" i="0" u="none" strike="noStrike" kern="1200" dirty="0" err="1">
                          <a:solidFill>
                            <a:schemeClr val="dk1"/>
                          </a:solidFill>
                          <a:effectLst/>
                          <a:latin typeface="+mn-lt"/>
                          <a:ea typeface="+mn-ea"/>
                          <a:cs typeface="+mn-cs"/>
                        </a:rPr>
                        <a:t>behavior</a:t>
                      </a:r>
                      <a:r>
                        <a:rPr kumimoji="0" lang="en-IN" sz="1800" b="0" i="0" u="none" strike="noStrike" kern="1200" dirty="0">
                          <a:solidFill>
                            <a:schemeClr val="dk1"/>
                          </a:solidFill>
                          <a:effectLst/>
                          <a:latin typeface="+mn-lt"/>
                          <a:ea typeface="+mn-ea"/>
                          <a:cs typeface="+mn-cs"/>
                        </a:rPr>
                        <a:t> detection</a:t>
                      </a:r>
                      <a:endParaRPr lang="en-IN" b="0" dirty="0">
                        <a:effectLst/>
                      </a:endParaRPr>
                    </a:p>
                    <a:p>
                      <a:pPr rtl="0"/>
                      <a:r>
                        <a:rPr kumimoji="0" lang="en-IN" sz="1800" b="0" i="0" u="none" strike="noStrike" kern="1200" dirty="0">
                          <a:solidFill>
                            <a:schemeClr val="dk1"/>
                          </a:solidFill>
                          <a:effectLst/>
                          <a:latin typeface="+mn-lt"/>
                          <a:ea typeface="+mn-ea"/>
                          <a:cs typeface="+mn-cs"/>
                        </a:rPr>
                        <a:t>Convolutional neural networks</a:t>
                      </a:r>
                      <a:endParaRPr lang="en-IN" b="0" dirty="0">
                        <a:effectLst/>
                      </a:endParaRPr>
                    </a:p>
                  </a:txBody>
                  <a:tcPr/>
                </a:tc>
                <a:tc>
                  <a:txBody>
                    <a:bodyPr/>
                    <a:lstStyle/>
                    <a:p>
                      <a:pPr rtl="0"/>
                      <a:r>
                        <a:rPr kumimoji="0" lang="en-IN" sz="1800" b="0" i="0" u="none" strike="noStrike" kern="1200" dirty="0">
                          <a:solidFill>
                            <a:schemeClr val="dk1"/>
                          </a:solidFill>
                          <a:effectLst/>
                          <a:latin typeface="+mn-lt"/>
                          <a:ea typeface="+mn-ea"/>
                          <a:cs typeface="+mn-cs"/>
                        </a:rPr>
                        <a:t>focuses only on detecting abnormal crowd </a:t>
                      </a:r>
                      <a:r>
                        <a:rPr kumimoji="0" lang="en-IN" sz="1800" b="0" i="0" u="none" strike="noStrike" kern="1200" dirty="0" err="1">
                          <a:solidFill>
                            <a:schemeClr val="dk1"/>
                          </a:solidFill>
                          <a:effectLst/>
                          <a:latin typeface="+mn-lt"/>
                          <a:ea typeface="+mn-ea"/>
                          <a:cs typeface="+mn-cs"/>
                        </a:rPr>
                        <a:t>behaviors</a:t>
                      </a:r>
                      <a:r>
                        <a:rPr kumimoji="0" lang="en-IN" sz="1800" b="0" i="0" u="none" strike="noStrike" kern="1200" dirty="0">
                          <a:solidFill>
                            <a:schemeClr val="dk1"/>
                          </a:solidFill>
                          <a:effectLst/>
                          <a:latin typeface="+mn-lt"/>
                          <a:ea typeface="+mn-ea"/>
                          <a:cs typeface="+mn-cs"/>
                        </a:rPr>
                        <a:t> like panic and escape, not other types of abnormalities</a:t>
                      </a:r>
                      <a:br>
                        <a:rPr lang="en-IN" dirty="0"/>
                      </a:br>
                      <a:br>
                        <a:rPr lang="en-IN" sz="1600" b="0" dirty="0">
                          <a:effectLst/>
                        </a:rPr>
                      </a:b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bl>
          </a:graphicData>
        </a:graphic>
      </p:graphicFrame>
      <p:pic>
        <p:nvPicPr>
          <p:cNvPr id="6" name="Picture 5">
            <a:extLst>
              <a:ext uri="{FF2B5EF4-FFF2-40B4-BE49-F238E27FC236}">
                <a16:creationId xmlns:a16="http://schemas.microsoft.com/office/drawing/2014/main" id="{89414834-CD9F-F36A-5342-C98FE718F88A}"/>
              </a:ext>
            </a:extLst>
          </p:cNvPr>
          <p:cNvPicPr>
            <a:picLocks noChangeAspect="1"/>
          </p:cNvPicPr>
          <p:nvPr/>
        </p:nvPicPr>
        <p:blipFill rotWithShape="1">
          <a:blip r:embed="rId2"/>
          <a:srcRect r="2422"/>
          <a:stretch/>
        </p:blipFill>
        <p:spPr>
          <a:xfrm>
            <a:off x="179512" y="4653136"/>
            <a:ext cx="3600400" cy="2070992"/>
          </a:xfrm>
          <a:prstGeom prst="rect">
            <a:avLst/>
          </a:prstGeom>
        </p:spPr>
      </p:pic>
    </p:spTree>
    <p:extLst>
      <p:ext uri="{BB962C8B-B14F-4D97-AF65-F5344CB8AC3E}">
        <p14:creationId xmlns:p14="http://schemas.microsoft.com/office/powerpoint/2010/main" val="3691278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7467600" cy="1143000"/>
          </a:xfrm>
        </p:spPr>
        <p:txBody>
          <a:bodyPr/>
          <a:lstStyle/>
          <a:p>
            <a:r>
              <a:rPr lang="en-IN" dirty="0"/>
              <a:t>LITERATURE SURVEY</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341827336"/>
              </p:ext>
            </p:extLst>
          </p:nvPr>
        </p:nvGraphicFramePr>
        <p:xfrm>
          <a:off x="389648" y="1301739"/>
          <a:ext cx="8286808" cy="4143485"/>
        </p:xfrm>
        <a:graphic>
          <a:graphicData uri="http://schemas.openxmlformats.org/drawingml/2006/table">
            <a:tbl>
              <a:tblPr firstRow="1" bandRow="1">
                <a:tableStyleId>{5C22544A-7EE6-4342-B048-85BDC9FD1C3A}</a:tableStyleId>
              </a:tblPr>
              <a:tblGrid>
                <a:gridCol w="974482">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448272">
                  <a:extLst>
                    <a:ext uri="{9D8B030D-6E8A-4147-A177-3AD203B41FA5}">
                      <a16:colId xmlns:a16="http://schemas.microsoft.com/office/drawing/2014/main" val="20002"/>
                    </a:ext>
                  </a:extLst>
                </a:gridCol>
                <a:gridCol w="2127750">
                  <a:extLst>
                    <a:ext uri="{9D8B030D-6E8A-4147-A177-3AD203B41FA5}">
                      <a16:colId xmlns:a16="http://schemas.microsoft.com/office/drawing/2014/main" val="20003"/>
                    </a:ext>
                  </a:extLst>
                </a:gridCol>
              </a:tblGrid>
              <a:tr h="868512">
                <a:tc>
                  <a:txBody>
                    <a:bodyPr/>
                    <a:lstStyle/>
                    <a:p>
                      <a:pPr algn="ctr"/>
                      <a:r>
                        <a:rPr lang="en-IN" sz="1400"/>
                        <a:t>SL Number</a:t>
                      </a:r>
                      <a:endParaRPr lang="en-US" sz="1400" dirty="0"/>
                    </a:p>
                  </a:txBody>
                  <a:tcPr/>
                </a:tc>
                <a:tc>
                  <a:txBody>
                    <a:bodyPr/>
                    <a:lstStyle/>
                    <a:p>
                      <a:pPr algn="ctr"/>
                      <a:r>
                        <a:rPr lang="en-IN" sz="1400" dirty="0"/>
                        <a:t>Paper Title, Author,</a:t>
                      </a:r>
                      <a:r>
                        <a:rPr lang="en-IN" sz="1400" baseline="0" dirty="0"/>
                        <a:t> Year of Publication</a:t>
                      </a:r>
                      <a:endParaRPr lang="en-US" sz="1400" dirty="0"/>
                    </a:p>
                  </a:txBody>
                  <a:tcPr/>
                </a:tc>
                <a:tc>
                  <a:txBody>
                    <a:bodyPr/>
                    <a:lstStyle/>
                    <a:p>
                      <a:pPr algn="ctr"/>
                      <a:r>
                        <a:rPr lang="en-IN" sz="1400" dirty="0"/>
                        <a:t>Abstract , Technique mentioned</a:t>
                      </a:r>
                      <a:endParaRPr lang="en-US" sz="1400" dirty="0"/>
                    </a:p>
                  </a:txBody>
                  <a:tcPr/>
                </a:tc>
                <a:tc>
                  <a:txBody>
                    <a:bodyPr/>
                    <a:lstStyle/>
                    <a:p>
                      <a:pPr algn="ctr"/>
                      <a:r>
                        <a:rPr lang="en-IN" sz="1400" dirty="0"/>
                        <a:t>Limitations</a:t>
                      </a:r>
                      <a:endParaRPr lang="en-US" sz="1400" dirty="0"/>
                    </a:p>
                  </a:txBody>
                  <a:tcPr/>
                </a:tc>
                <a:extLst>
                  <a:ext uri="{0D108BD9-81ED-4DB2-BD59-A6C34878D82A}">
                    <a16:rowId xmlns:a16="http://schemas.microsoft.com/office/drawing/2014/main" val="10000"/>
                  </a:ext>
                </a:extLst>
              </a:tr>
              <a:tr h="3274973">
                <a:tc>
                  <a:txBody>
                    <a:bodyPr/>
                    <a:lstStyle/>
                    <a:p>
                      <a:pPr algn="ctr"/>
                      <a:r>
                        <a:rPr lang="en-IN" sz="1600" dirty="0">
                          <a:latin typeface="Times New Roman" pitchFamily="18" charset="0"/>
                          <a:cs typeface="Times New Roman" pitchFamily="18" charset="0"/>
                        </a:rPr>
                        <a:t>5.</a:t>
                      </a:r>
                      <a:endParaRPr lang="en-US" sz="1600" dirty="0">
                        <a:latin typeface="Times New Roman" pitchFamily="18" charset="0"/>
                        <a:cs typeface="Times New Roman" pitchFamily="18" charset="0"/>
                      </a:endParaRPr>
                    </a:p>
                  </a:txBody>
                  <a:tcPr/>
                </a:tc>
                <a:tc>
                  <a:txBody>
                    <a:bodyPr/>
                    <a:lstStyle/>
                    <a:p>
                      <a:pPr rtl="0"/>
                      <a:r>
                        <a:rPr kumimoji="0" lang="en-IN" b="0" i="0" kern="1200" dirty="0" err="1">
                          <a:solidFill>
                            <a:schemeClr val="dk1"/>
                          </a:solidFill>
                          <a:effectLst/>
                          <a:latin typeface="+mn-lt"/>
                          <a:ea typeface="+mn-ea"/>
                          <a:cs typeface="+mn-cs"/>
                        </a:rPr>
                        <a:t>Packirisamy</a:t>
                      </a:r>
                      <a:r>
                        <a:rPr kumimoji="0" lang="en-IN" b="0" i="0" kern="1200" dirty="0">
                          <a:solidFill>
                            <a:schemeClr val="dk1"/>
                          </a:solidFill>
                          <a:effectLst/>
                          <a:latin typeface="+mn-lt"/>
                          <a:ea typeface="+mn-ea"/>
                          <a:cs typeface="+mn-cs"/>
                        </a:rPr>
                        <a:t>, T., &amp; Klein, R. (2022, July). Dilated Convolution to Capture Scale Invariant Context in Crowd Density Estimation. In </a:t>
                      </a:r>
                      <a:r>
                        <a:rPr kumimoji="0" lang="en-IN" b="0" i="1" kern="1200" dirty="0">
                          <a:solidFill>
                            <a:schemeClr val="dk1"/>
                          </a:solidFill>
                          <a:effectLst/>
                          <a:latin typeface="+mn-lt"/>
                          <a:ea typeface="+mn-ea"/>
                          <a:cs typeface="+mn-cs"/>
                        </a:rPr>
                        <a:t>Proceedings of 43rd Conference of the South African </a:t>
                      </a:r>
                      <a:r>
                        <a:rPr kumimoji="0" lang="en-IN" b="0" i="1" kern="1200" dirty="0" err="1">
                          <a:solidFill>
                            <a:schemeClr val="dk1"/>
                          </a:solidFill>
                          <a:effectLst/>
                          <a:latin typeface="+mn-lt"/>
                          <a:ea typeface="+mn-ea"/>
                          <a:cs typeface="+mn-cs"/>
                        </a:rPr>
                        <a:t>Insti</a:t>
                      </a:r>
                      <a:r>
                        <a:rPr kumimoji="0" lang="en-IN" b="0" i="0" kern="1200" dirty="0">
                          <a:solidFill>
                            <a:schemeClr val="dk1"/>
                          </a:solidFill>
                          <a:effectLst/>
                          <a:latin typeface="+mn-lt"/>
                          <a:ea typeface="+mn-ea"/>
                          <a:cs typeface="+mn-cs"/>
                        </a:rPr>
                        <a:t> (Vol. 85, pp. 89-103).</a:t>
                      </a:r>
                      <a:endParaRPr lang="en-US" sz="1600" dirty="0">
                        <a:latin typeface="Times New Roman" pitchFamily="18" charset="0"/>
                        <a:cs typeface="Times New Roman" pitchFamily="18" charset="0"/>
                      </a:endParaRPr>
                    </a:p>
                  </a:txBody>
                  <a:tcPr/>
                </a:tc>
                <a:tc>
                  <a:txBody>
                    <a:bodyPr/>
                    <a:lstStyle/>
                    <a:p>
                      <a:pPr rtl="0"/>
                      <a:r>
                        <a:rPr kumimoji="0" lang="en-IN" b="0" i="0" kern="1200" dirty="0">
                          <a:solidFill>
                            <a:schemeClr val="dk1"/>
                          </a:solidFill>
                          <a:effectLst/>
                          <a:latin typeface="+mn-lt"/>
                          <a:ea typeface="+mn-ea"/>
                          <a:cs typeface="+mn-cs"/>
                        </a:rPr>
                        <a:t>utilizing dilated convolutions to capture scale-invariant context</a:t>
                      </a:r>
                    </a:p>
                    <a:p>
                      <a:pPr rtl="0"/>
                      <a:endParaRPr kumimoji="0" lang="en-IN" b="0" i="0" kern="1200" dirty="0">
                        <a:solidFill>
                          <a:schemeClr val="dk1"/>
                        </a:solidFill>
                        <a:effectLst/>
                        <a:latin typeface="+mn-lt"/>
                        <a:ea typeface="+mn-ea"/>
                        <a:cs typeface="+mn-cs"/>
                      </a:endParaRPr>
                    </a:p>
                    <a:p>
                      <a:pPr rtl="0"/>
                      <a:r>
                        <a:rPr kumimoji="0" lang="en-IN" b="0" i="0" kern="1200" dirty="0">
                          <a:solidFill>
                            <a:schemeClr val="dk1"/>
                          </a:solidFill>
                          <a:effectLst/>
                          <a:latin typeface="+mn-lt"/>
                          <a:ea typeface="+mn-ea"/>
                          <a:cs typeface="+mn-cs"/>
                        </a:rPr>
                        <a:t>Techniques Mentioned:</a:t>
                      </a:r>
                    </a:p>
                    <a:p>
                      <a:pPr marL="285750" indent="-285750" rtl="0">
                        <a:buFont typeface="Arial" panose="020B0604020202020204" pitchFamily="34" charset="0"/>
                        <a:buChar char="•"/>
                      </a:pPr>
                      <a:r>
                        <a:rPr kumimoji="0" lang="en-IN" sz="1600" b="0" i="0" kern="1200" dirty="0">
                          <a:solidFill>
                            <a:schemeClr val="dk1"/>
                          </a:solidFill>
                          <a:effectLst/>
                          <a:latin typeface="+mn-lt"/>
                          <a:ea typeface="+mn-ea"/>
                          <a:cs typeface="+mn-cs"/>
                        </a:rPr>
                        <a:t>Baseline Approach</a:t>
                      </a:r>
                    </a:p>
                    <a:p>
                      <a:pPr marL="285750" indent="-285750" rtl="0">
                        <a:buFont typeface="Arial" panose="020B0604020202020204" pitchFamily="34" charset="0"/>
                        <a:buChar char="•"/>
                      </a:pPr>
                      <a:r>
                        <a:rPr kumimoji="0" lang="en-IN" sz="1600" b="0" i="0" kern="1200" dirty="0">
                          <a:solidFill>
                            <a:schemeClr val="dk1"/>
                          </a:solidFill>
                          <a:effectLst/>
                          <a:latin typeface="+mn-lt"/>
                          <a:ea typeface="+mn-ea"/>
                          <a:cs typeface="+mn-cs"/>
                        </a:rPr>
                        <a:t>Dilated Convolution Approach</a:t>
                      </a:r>
                    </a:p>
                    <a:p>
                      <a:pPr marL="285750" indent="-285750" rtl="0">
                        <a:buFont typeface="Arial" panose="020B0604020202020204" pitchFamily="34" charset="0"/>
                        <a:buChar char="•"/>
                      </a:pPr>
                      <a:r>
                        <a:rPr kumimoji="0" lang="en-IN" sz="1600" b="0" i="0" kern="1200" dirty="0">
                          <a:solidFill>
                            <a:schemeClr val="dk1"/>
                          </a:solidFill>
                          <a:effectLst/>
                          <a:latin typeface="+mn-lt"/>
                          <a:ea typeface="+mn-ea"/>
                          <a:cs typeface="+mn-cs"/>
                        </a:rPr>
                        <a:t>ASPP Approach</a:t>
                      </a:r>
                      <a:endParaRPr lang="en-IN" sz="1600" b="0" dirty="0">
                        <a:effectLst/>
                      </a:endParaRPr>
                    </a:p>
                  </a:txBody>
                  <a:tcPr/>
                </a:tc>
                <a:tc>
                  <a:txBody>
                    <a:bodyPr/>
                    <a:lstStyle/>
                    <a:p>
                      <a:pPr rtl="0"/>
                      <a:r>
                        <a:rPr kumimoji="0" lang="en-IN" b="0" i="0" kern="1200" dirty="0">
                          <a:solidFill>
                            <a:schemeClr val="dk1"/>
                          </a:solidFill>
                          <a:effectLst/>
                          <a:latin typeface="+mn-lt"/>
                          <a:ea typeface="+mn-ea"/>
                          <a:cs typeface="+mn-cs"/>
                        </a:rPr>
                        <a:t>Dataset Specificity</a:t>
                      </a:r>
                    </a:p>
                    <a:p>
                      <a:pPr rtl="0"/>
                      <a:endParaRPr kumimoji="0" lang="en-IN" b="0" i="0" kern="1200" dirty="0">
                        <a:solidFill>
                          <a:schemeClr val="dk1"/>
                        </a:solidFill>
                        <a:effectLst/>
                        <a:latin typeface="+mn-lt"/>
                        <a:ea typeface="+mn-ea"/>
                        <a:cs typeface="+mn-cs"/>
                      </a:endParaRPr>
                    </a:p>
                    <a:p>
                      <a:pPr rtl="0"/>
                      <a:r>
                        <a:rPr kumimoji="0" lang="en-IN" b="0" i="0" kern="1200" dirty="0">
                          <a:solidFill>
                            <a:schemeClr val="dk1"/>
                          </a:solidFill>
                          <a:effectLst/>
                          <a:latin typeface="+mn-lt"/>
                          <a:ea typeface="+mn-ea"/>
                          <a:cs typeface="+mn-cs"/>
                        </a:rPr>
                        <a:t>Sparse Crowd Images</a:t>
                      </a:r>
                      <a:br>
                        <a:rPr lang="en-IN" dirty="0"/>
                      </a:br>
                      <a:br>
                        <a:rPr lang="en-IN" sz="1600" b="0" dirty="0">
                          <a:effectLst/>
                        </a:rPr>
                      </a:b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26250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04664"/>
            <a:ext cx="7467600" cy="738336"/>
          </a:xfrm>
        </p:spPr>
        <p:txBody>
          <a:bodyPr/>
          <a:lstStyle/>
          <a:p>
            <a:r>
              <a:rPr lang="en-IN" dirty="0"/>
              <a:t>Objectives</a:t>
            </a:r>
            <a:endParaRPr lang="en-US" dirty="0"/>
          </a:p>
        </p:txBody>
      </p:sp>
      <p:sp>
        <p:nvSpPr>
          <p:cNvPr id="3" name="Content Placeholder 2"/>
          <p:cNvSpPr>
            <a:spLocks noGrp="1"/>
          </p:cNvSpPr>
          <p:nvPr>
            <p:ph sz="quarter" idx="1"/>
          </p:nvPr>
        </p:nvSpPr>
        <p:spPr>
          <a:xfrm>
            <a:off x="179512" y="548680"/>
            <a:ext cx="8352928" cy="4873752"/>
          </a:xfrm>
        </p:spPr>
        <p:txBody>
          <a:bodyPr anchor="ctr">
            <a:normAutofit/>
          </a:bodyPr>
          <a:lstStyle/>
          <a:p>
            <a:pPr marL="442913" indent="-442913" algn="just" fontAlgn="base">
              <a:spcBef>
                <a:spcPts val="1000"/>
              </a:spcBef>
            </a:pPr>
            <a:r>
              <a:rPr lang="en-IN" sz="3200" b="1" dirty="0">
                <a:solidFill>
                  <a:srgbClr val="3F3F3F"/>
                </a:solidFill>
                <a:latin typeface="Calibri" panose="020F0502020204030204" pitchFamily="34" charset="0"/>
              </a:rPr>
              <a:t>Density of Crowd </a:t>
            </a:r>
          </a:p>
          <a:p>
            <a:pPr marL="0" indent="0" algn="just" fontAlgn="base">
              <a:spcBef>
                <a:spcPts val="1000"/>
              </a:spcBef>
              <a:buNone/>
            </a:pPr>
            <a:endParaRPr lang="en-IN" sz="3200" b="1" dirty="0">
              <a:solidFill>
                <a:srgbClr val="3F3F3F"/>
              </a:solidFill>
              <a:latin typeface="Calibri" panose="020F0502020204030204" pitchFamily="34" charset="0"/>
            </a:endParaRPr>
          </a:p>
          <a:p>
            <a:pPr marL="442913" indent="-442913" algn="just" fontAlgn="base">
              <a:spcBef>
                <a:spcPts val="0"/>
              </a:spcBef>
            </a:pPr>
            <a:r>
              <a:rPr lang="en-IN" sz="3200" b="1" dirty="0">
                <a:solidFill>
                  <a:srgbClr val="3F3F3F"/>
                </a:solidFill>
                <a:latin typeface="Calibri" panose="020F0502020204030204" pitchFamily="34" charset="0"/>
              </a:rPr>
              <a:t>Anomaly detection</a:t>
            </a:r>
          </a:p>
          <a:p>
            <a:pPr marL="1097280" indent="-457200" algn="just" fontAlgn="base">
              <a:spcBef>
                <a:spcPts val="0"/>
              </a:spcBef>
              <a:buFont typeface="Arial" panose="020B0604020202020204" pitchFamily="34" charset="0"/>
              <a:buChar char="•"/>
            </a:pPr>
            <a:r>
              <a:rPr lang="en-IN" sz="3200" dirty="0">
                <a:solidFill>
                  <a:srgbClr val="3F3F3F"/>
                </a:solidFill>
                <a:latin typeface="Calibri" panose="020F0502020204030204" pitchFamily="34" charset="0"/>
              </a:rPr>
              <a:t>Identify Fast Moving objects in the Crowd</a:t>
            </a:r>
          </a:p>
          <a:p>
            <a:pPr marL="1097280" indent="-457200" algn="just" fontAlgn="base">
              <a:spcBef>
                <a:spcPts val="0"/>
              </a:spcBef>
              <a:buFont typeface="Arial" panose="020B0604020202020204" pitchFamily="34" charset="0"/>
              <a:buChar char="•"/>
            </a:pPr>
            <a:r>
              <a:rPr lang="en-IN" sz="3200" dirty="0">
                <a:solidFill>
                  <a:srgbClr val="3F3F3F"/>
                </a:solidFill>
                <a:latin typeface="Calibri" panose="020F0502020204030204" pitchFamily="34" charset="0"/>
              </a:rPr>
              <a:t>Detect People in a Different Direction</a:t>
            </a:r>
          </a:p>
          <a:p>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1500"/>
            <a:ext cx="7467600" cy="1143000"/>
          </a:xfrm>
        </p:spPr>
        <p:txBody>
          <a:bodyPr/>
          <a:lstStyle/>
          <a:p>
            <a:r>
              <a:rPr lang="en-IN" dirty="0"/>
              <a:t>methodology</a:t>
            </a:r>
            <a:endParaRPr lang="en-US" dirty="0"/>
          </a:p>
        </p:txBody>
      </p:sp>
      <p:sp>
        <p:nvSpPr>
          <p:cNvPr id="9" name="Rectangle 8">
            <a:extLst>
              <a:ext uri="{FF2B5EF4-FFF2-40B4-BE49-F238E27FC236}">
                <a16:creationId xmlns:a16="http://schemas.microsoft.com/office/drawing/2014/main" id="{C2E2CAD8-0A1A-095E-D425-EF22E79F8DA0}"/>
              </a:ext>
            </a:extLst>
          </p:cNvPr>
          <p:cNvSpPr/>
          <p:nvPr/>
        </p:nvSpPr>
        <p:spPr>
          <a:xfrm>
            <a:off x="539552" y="4869160"/>
            <a:ext cx="792088" cy="576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96D24F7-DB13-7613-25B2-F3FC300856CF}"/>
              </a:ext>
            </a:extLst>
          </p:cNvPr>
          <p:cNvSpPr txBox="1"/>
          <p:nvPr/>
        </p:nvSpPr>
        <p:spPr>
          <a:xfrm>
            <a:off x="323528" y="571500"/>
            <a:ext cx="7056784" cy="523220"/>
          </a:xfrm>
          <a:prstGeom prst="rect">
            <a:avLst/>
          </a:prstGeom>
          <a:noFill/>
        </p:spPr>
        <p:txBody>
          <a:bodyPr wrap="square" rtlCol="0">
            <a:spAutoFit/>
          </a:bodyPr>
          <a:lstStyle/>
          <a:p>
            <a:r>
              <a:rPr lang="en-IN" sz="2800" cap="small" dirty="0">
                <a:solidFill>
                  <a:schemeClr val="tx2"/>
                </a:solidFill>
                <a:latin typeface="+mj-lt"/>
                <a:ea typeface="+mj-ea"/>
                <a:cs typeface="+mj-cs"/>
              </a:rPr>
              <a:t>Dataset:</a:t>
            </a:r>
          </a:p>
        </p:txBody>
      </p:sp>
      <p:sp>
        <p:nvSpPr>
          <p:cNvPr id="4" name="TextBox 3">
            <a:extLst>
              <a:ext uri="{FF2B5EF4-FFF2-40B4-BE49-F238E27FC236}">
                <a16:creationId xmlns:a16="http://schemas.microsoft.com/office/drawing/2014/main" id="{BD353BED-15D1-6ADB-E288-F1A05E14D9E9}"/>
              </a:ext>
            </a:extLst>
          </p:cNvPr>
          <p:cNvSpPr txBox="1"/>
          <p:nvPr/>
        </p:nvSpPr>
        <p:spPr>
          <a:xfrm>
            <a:off x="395536" y="1196752"/>
            <a:ext cx="7920880" cy="1831271"/>
          </a:xfrm>
          <a:prstGeom prst="rect">
            <a:avLst/>
          </a:prstGeom>
          <a:noFill/>
        </p:spPr>
        <p:txBody>
          <a:bodyPr wrap="square" rtlCol="0">
            <a:spAutoFit/>
          </a:bodyPr>
          <a:lstStyle/>
          <a:p>
            <a:pPr rtl="0">
              <a:spcBef>
                <a:spcPts val="600"/>
              </a:spcBef>
              <a:spcAft>
                <a:spcPts val="0"/>
              </a:spcAft>
            </a:pPr>
            <a:r>
              <a:rPr lang="en-IN" sz="1800" b="0" i="0" u="none" strike="noStrike" dirty="0">
                <a:solidFill>
                  <a:srgbClr val="000000"/>
                </a:solidFill>
                <a:effectLst/>
                <a:latin typeface="Century Schoolbook" panose="02040604050505020304" pitchFamily="18" charset="0"/>
              </a:rPr>
              <a:t>1.The UMN dataset:</a:t>
            </a:r>
            <a:endParaRPr lang="en-IN" b="0" dirty="0">
              <a:effectLst/>
            </a:endParaRPr>
          </a:p>
          <a:p>
            <a:pPr algn="just" rtl="0">
              <a:spcBef>
                <a:spcPts val="600"/>
              </a:spcBef>
              <a:spcAft>
                <a:spcPts val="0"/>
              </a:spcAft>
            </a:pPr>
            <a:r>
              <a:rPr lang="en-IN" sz="1800" b="0" i="0" u="none" strike="noStrike" dirty="0">
                <a:solidFill>
                  <a:srgbClr val="3F3F3F"/>
                </a:solidFill>
                <a:effectLst/>
                <a:latin typeface="Calibri" panose="020F0502020204030204" pitchFamily="34" charset="0"/>
              </a:rPr>
              <a:t>The UMN dataset consist of 11 videos, and each video contains normal and abnormal crowd </a:t>
            </a:r>
            <a:r>
              <a:rPr lang="en-IN" sz="1800" b="0" i="0" u="none" strike="noStrike" dirty="0" err="1">
                <a:solidFill>
                  <a:srgbClr val="3F3F3F"/>
                </a:solidFill>
                <a:effectLst/>
                <a:latin typeface="Calibri" panose="020F0502020204030204" pitchFamily="34" charset="0"/>
              </a:rPr>
              <a:t>behaviors</a:t>
            </a:r>
            <a:r>
              <a:rPr lang="en-IN" sz="1800" b="0" i="0" u="none" strike="noStrike" dirty="0">
                <a:solidFill>
                  <a:srgbClr val="3F3F3F"/>
                </a:solidFill>
                <a:effectLst/>
                <a:latin typeface="Calibri" panose="020F0502020204030204" pitchFamily="34" charset="0"/>
              </a:rPr>
              <a:t>. There are three different scenes in this dataset (two outdoor scenes and one indoor scene).</a:t>
            </a:r>
            <a:endParaRPr lang="en-IN" b="0" dirty="0">
              <a:effectLst/>
            </a:endParaRPr>
          </a:p>
          <a:p>
            <a:br>
              <a:rPr lang="en-IN" dirty="0"/>
            </a:br>
            <a:endParaRPr lang="en-IN" dirty="0"/>
          </a:p>
        </p:txBody>
      </p:sp>
      <p:pic>
        <p:nvPicPr>
          <p:cNvPr id="6" name="Picture 5">
            <a:extLst>
              <a:ext uri="{FF2B5EF4-FFF2-40B4-BE49-F238E27FC236}">
                <a16:creationId xmlns:a16="http://schemas.microsoft.com/office/drawing/2014/main" id="{4E2922FE-385A-86DC-0378-EEA7EBD72860}"/>
              </a:ext>
            </a:extLst>
          </p:cNvPr>
          <p:cNvPicPr>
            <a:picLocks noChangeAspect="1"/>
          </p:cNvPicPr>
          <p:nvPr/>
        </p:nvPicPr>
        <p:blipFill>
          <a:blip r:embed="rId3"/>
          <a:stretch>
            <a:fillRect/>
          </a:stretch>
        </p:blipFill>
        <p:spPr>
          <a:xfrm>
            <a:off x="521804" y="2632945"/>
            <a:ext cx="7668344" cy="2631294"/>
          </a:xfrm>
          <a:prstGeom prst="rect">
            <a:avLst/>
          </a:prstGeom>
        </p:spPr>
      </p:pic>
    </p:spTree>
    <p:extLst>
      <p:ext uri="{BB962C8B-B14F-4D97-AF65-F5344CB8AC3E}">
        <p14:creationId xmlns:p14="http://schemas.microsoft.com/office/powerpoint/2010/main" val="2973727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1500"/>
            <a:ext cx="7467600" cy="1143000"/>
          </a:xfrm>
        </p:spPr>
        <p:txBody>
          <a:bodyPr/>
          <a:lstStyle/>
          <a:p>
            <a:r>
              <a:rPr lang="en-IN" dirty="0"/>
              <a:t>methodology</a:t>
            </a:r>
            <a:endParaRPr lang="en-US" dirty="0"/>
          </a:p>
        </p:txBody>
      </p:sp>
      <p:sp>
        <p:nvSpPr>
          <p:cNvPr id="9" name="Rectangle 8">
            <a:extLst>
              <a:ext uri="{FF2B5EF4-FFF2-40B4-BE49-F238E27FC236}">
                <a16:creationId xmlns:a16="http://schemas.microsoft.com/office/drawing/2014/main" id="{C2E2CAD8-0A1A-095E-D425-EF22E79F8DA0}"/>
              </a:ext>
            </a:extLst>
          </p:cNvPr>
          <p:cNvSpPr/>
          <p:nvPr/>
        </p:nvSpPr>
        <p:spPr>
          <a:xfrm>
            <a:off x="539552" y="4869160"/>
            <a:ext cx="792088" cy="576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96D24F7-DB13-7613-25B2-F3FC300856CF}"/>
              </a:ext>
            </a:extLst>
          </p:cNvPr>
          <p:cNvSpPr txBox="1"/>
          <p:nvPr/>
        </p:nvSpPr>
        <p:spPr>
          <a:xfrm>
            <a:off x="323528" y="571500"/>
            <a:ext cx="7056784" cy="523220"/>
          </a:xfrm>
          <a:prstGeom prst="rect">
            <a:avLst/>
          </a:prstGeom>
          <a:noFill/>
        </p:spPr>
        <p:txBody>
          <a:bodyPr wrap="square" rtlCol="0">
            <a:spAutoFit/>
          </a:bodyPr>
          <a:lstStyle/>
          <a:p>
            <a:r>
              <a:rPr lang="en-IN" sz="2800" cap="small" dirty="0">
                <a:solidFill>
                  <a:schemeClr val="tx2"/>
                </a:solidFill>
                <a:latin typeface="+mj-lt"/>
                <a:ea typeface="+mj-ea"/>
                <a:cs typeface="+mj-cs"/>
              </a:rPr>
              <a:t>Dataset:</a:t>
            </a:r>
          </a:p>
        </p:txBody>
      </p:sp>
      <p:sp>
        <p:nvSpPr>
          <p:cNvPr id="4" name="TextBox 3">
            <a:extLst>
              <a:ext uri="{FF2B5EF4-FFF2-40B4-BE49-F238E27FC236}">
                <a16:creationId xmlns:a16="http://schemas.microsoft.com/office/drawing/2014/main" id="{BD353BED-15D1-6ADB-E288-F1A05E14D9E9}"/>
              </a:ext>
            </a:extLst>
          </p:cNvPr>
          <p:cNvSpPr txBox="1"/>
          <p:nvPr/>
        </p:nvSpPr>
        <p:spPr>
          <a:xfrm>
            <a:off x="395536" y="1196752"/>
            <a:ext cx="7920880" cy="1200329"/>
          </a:xfrm>
          <a:prstGeom prst="rect">
            <a:avLst/>
          </a:prstGeom>
          <a:noFill/>
        </p:spPr>
        <p:txBody>
          <a:bodyPr wrap="square" rtlCol="0">
            <a:spAutoFit/>
          </a:bodyPr>
          <a:lstStyle/>
          <a:p>
            <a:pPr rtl="0">
              <a:spcBef>
                <a:spcPts val="600"/>
              </a:spcBef>
              <a:spcAft>
                <a:spcPts val="0"/>
              </a:spcAft>
            </a:pPr>
            <a:r>
              <a:rPr lang="en-IN" dirty="0">
                <a:solidFill>
                  <a:srgbClr val="000000"/>
                </a:solidFill>
                <a:latin typeface="Century Schoolbook" panose="02040604050505020304" pitchFamily="18" charset="0"/>
              </a:rPr>
              <a:t>2</a:t>
            </a:r>
            <a:r>
              <a:rPr lang="en-IN" sz="1800" b="0" i="0" u="none" strike="noStrike" dirty="0">
                <a:solidFill>
                  <a:srgbClr val="000000"/>
                </a:solidFill>
                <a:effectLst/>
                <a:latin typeface="Century Schoolbook" panose="02040604050505020304" pitchFamily="18" charset="0"/>
              </a:rPr>
              <a:t>.UCF-QNRF - A Large Crowd Counting Data Set</a:t>
            </a:r>
            <a:endParaRPr lang="en-IN" b="0" dirty="0">
              <a:effectLst/>
            </a:endParaRPr>
          </a:p>
          <a:p>
            <a:r>
              <a:rPr lang="en-IN" sz="1800" b="0" i="0" u="none" strike="noStrike" dirty="0">
                <a:solidFill>
                  <a:srgbClr val="3F3F3F"/>
                </a:solidFill>
                <a:effectLst/>
                <a:latin typeface="Calibri" panose="020F0502020204030204" pitchFamily="34" charset="0"/>
              </a:rPr>
              <a:t>UCF-QNRF dataset contains 1535 images of crowd gather around the world in a variety of scenarios.</a:t>
            </a:r>
            <a:br>
              <a:rPr lang="en-IN" dirty="0"/>
            </a:br>
            <a:endParaRPr lang="en-IN" dirty="0"/>
          </a:p>
        </p:txBody>
      </p:sp>
      <p:pic>
        <p:nvPicPr>
          <p:cNvPr id="7" name="Picture 6">
            <a:extLst>
              <a:ext uri="{FF2B5EF4-FFF2-40B4-BE49-F238E27FC236}">
                <a16:creationId xmlns:a16="http://schemas.microsoft.com/office/drawing/2014/main" id="{D0575DC8-581A-889E-44E1-65DCFFFE01E0}"/>
              </a:ext>
            </a:extLst>
          </p:cNvPr>
          <p:cNvPicPr>
            <a:picLocks noChangeAspect="1"/>
          </p:cNvPicPr>
          <p:nvPr/>
        </p:nvPicPr>
        <p:blipFill>
          <a:blip r:embed="rId3"/>
          <a:stretch>
            <a:fillRect/>
          </a:stretch>
        </p:blipFill>
        <p:spPr>
          <a:xfrm>
            <a:off x="107504" y="2397081"/>
            <a:ext cx="8697539" cy="4039164"/>
          </a:xfrm>
          <a:prstGeom prst="rect">
            <a:avLst/>
          </a:prstGeom>
        </p:spPr>
      </p:pic>
    </p:spTree>
    <p:extLst>
      <p:ext uri="{BB962C8B-B14F-4D97-AF65-F5344CB8AC3E}">
        <p14:creationId xmlns:p14="http://schemas.microsoft.com/office/powerpoint/2010/main" val="62566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1500"/>
            <a:ext cx="7467600" cy="1143000"/>
          </a:xfrm>
        </p:spPr>
        <p:txBody>
          <a:bodyPr/>
          <a:lstStyle/>
          <a:p>
            <a:r>
              <a:rPr lang="en-IN" dirty="0"/>
              <a:t>methodology</a:t>
            </a:r>
            <a:endParaRPr lang="en-US" dirty="0"/>
          </a:p>
        </p:txBody>
      </p:sp>
      <p:sp>
        <p:nvSpPr>
          <p:cNvPr id="9" name="Rectangle 8">
            <a:extLst>
              <a:ext uri="{FF2B5EF4-FFF2-40B4-BE49-F238E27FC236}">
                <a16:creationId xmlns:a16="http://schemas.microsoft.com/office/drawing/2014/main" id="{C2E2CAD8-0A1A-095E-D425-EF22E79F8DA0}"/>
              </a:ext>
            </a:extLst>
          </p:cNvPr>
          <p:cNvSpPr/>
          <p:nvPr/>
        </p:nvSpPr>
        <p:spPr>
          <a:xfrm>
            <a:off x="539552" y="4869160"/>
            <a:ext cx="792088" cy="576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96D24F7-DB13-7613-25B2-F3FC300856CF}"/>
              </a:ext>
            </a:extLst>
          </p:cNvPr>
          <p:cNvSpPr txBox="1"/>
          <p:nvPr/>
        </p:nvSpPr>
        <p:spPr>
          <a:xfrm>
            <a:off x="323528" y="571500"/>
            <a:ext cx="7056784" cy="523220"/>
          </a:xfrm>
          <a:prstGeom prst="rect">
            <a:avLst/>
          </a:prstGeom>
          <a:noFill/>
        </p:spPr>
        <p:txBody>
          <a:bodyPr wrap="square" rtlCol="0">
            <a:spAutoFit/>
          </a:bodyPr>
          <a:lstStyle/>
          <a:p>
            <a:r>
              <a:rPr lang="en-IN" sz="2800" cap="small" dirty="0">
                <a:solidFill>
                  <a:schemeClr val="tx2"/>
                </a:solidFill>
                <a:latin typeface="+mj-lt"/>
                <a:ea typeface="+mj-ea"/>
                <a:cs typeface="+mj-cs"/>
              </a:rPr>
              <a:t>Dataset:</a:t>
            </a:r>
          </a:p>
        </p:txBody>
      </p:sp>
      <p:sp>
        <p:nvSpPr>
          <p:cNvPr id="4" name="TextBox 3">
            <a:extLst>
              <a:ext uri="{FF2B5EF4-FFF2-40B4-BE49-F238E27FC236}">
                <a16:creationId xmlns:a16="http://schemas.microsoft.com/office/drawing/2014/main" id="{BD353BED-15D1-6ADB-E288-F1A05E14D9E9}"/>
              </a:ext>
            </a:extLst>
          </p:cNvPr>
          <p:cNvSpPr txBox="1"/>
          <p:nvPr/>
        </p:nvSpPr>
        <p:spPr>
          <a:xfrm>
            <a:off x="371824" y="1135197"/>
            <a:ext cx="7920880" cy="1554272"/>
          </a:xfrm>
          <a:prstGeom prst="rect">
            <a:avLst/>
          </a:prstGeom>
          <a:noFill/>
        </p:spPr>
        <p:txBody>
          <a:bodyPr wrap="square" rtlCol="0">
            <a:spAutoFit/>
          </a:bodyPr>
          <a:lstStyle/>
          <a:p>
            <a:pPr marL="342900" indent="-342900" rtl="0">
              <a:spcBef>
                <a:spcPts val="600"/>
              </a:spcBef>
              <a:spcAft>
                <a:spcPts val="0"/>
              </a:spcAft>
              <a:buAutoNum type="arabicPeriod"/>
            </a:pPr>
            <a:r>
              <a:rPr lang="en-IN" sz="1800" b="0" i="0" u="none" strike="noStrike" dirty="0" err="1">
                <a:solidFill>
                  <a:srgbClr val="000000"/>
                </a:solidFill>
                <a:effectLst/>
                <a:latin typeface="Century Schoolbook" panose="02040604050505020304" pitchFamily="18" charset="0"/>
              </a:rPr>
              <a:t>Shanghaitech</a:t>
            </a:r>
            <a:r>
              <a:rPr lang="en-IN" sz="1800" b="0" i="0" u="none" strike="noStrike" dirty="0">
                <a:solidFill>
                  <a:srgbClr val="000000"/>
                </a:solidFill>
                <a:effectLst/>
                <a:latin typeface="Century Schoolbook" panose="02040604050505020304" pitchFamily="18" charset="0"/>
              </a:rPr>
              <a:t> dataset</a:t>
            </a:r>
          </a:p>
          <a:p>
            <a:pPr rtl="0">
              <a:spcBef>
                <a:spcPts val="600"/>
              </a:spcBef>
              <a:spcAft>
                <a:spcPts val="0"/>
              </a:spcAft>
            </a:pPr>
            <a:r>
              <a:rPr lang="en-IN" dirty="0">
                <a:solidFill>
                  <a:srgbClr val="3F3F3F"/>
                </a:solidFill>
                <a:latin typeface="Calibri" panose="020F0502020204030204" pitchFamily="34" charset="0"/>
              </a:rPr>
              <a:t>The </a:t>
            </a:r>
            <a:r>
              <a:rPr lang="en-IN" dirty="0" err="1">
                <a:solidFill>
                  <a:srgbClr val="3F3F3F"/>
                </a:solidFill>
                <a:latin typeface="Calibri" panose="020F0502020204030204" pitchFamily="34" charset="0"/>
              </a:rPr>
              <a:t>ShanghaiTech</a:t>
            </a:r>
            <a:r>
              <a:rPr lang="en-IN" dirty="0">
                <a:solidFill>
                  <a:srgbClr val="3F3F3F"/>
                </a:solidFill>
                <a:latin typeface="Calibri" panose="020F0502020204030204" pitchFamily="34" charset="0"/>
              </a:rPr>
              <a:t> dataset is a large-scale crowd counting dataset that contains 1,198 annotated crowd images. The dataset is divided into two parts, Part-A and Part-B, with Part-A containing 482 images and Part-B containing 716 images. </a:t>
            </a:r>
            <a:br>
              <a:rPr lang="en-IN" dirty="0">
                <a:solidFill>
                  <a:srgbClr val="3F3F3F"/>
                </a:solidFill>
                <a:latin typeface="Calibri" panose="020F0502020204030204" pitchFamily="34" charset="0"/>
              </a:rPr>
            </a:br>
            <a:endParaRPr lang="en-IN" dirty="0">
              <a:solidFill>
                <a:srgbClr val="3F3F3F"/>
              </a:solidFill>
              <a:latin typeface="Calibri" panose="020F0502020204030204" pitchFamily="34" charset="0"/>
            </a:endParaRPr>
          </a:p>
        </p:txBody>
      </p:sp>
      <p:pic>
        <p:nvPicPr>
          <p:cNvPr id="10242" name="Picture 2" descr="The crowd images from the ShanghaiTech dataset [5] and their crowd... |  Download Scientific Diagram">
            <a:extLst>
              <a:ext uri="{FF2B5EF4-FFF2-40B4-BE49-F238E27FC236}">
                <a16:creationId xmlns:a16="http://schemas.microsoft.com/office/drawing/2014/main" id="{8C400F07-5AA7-5C88-9355-D5D6D692E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299"/>
          <a:stretch/>
        </p:blipFill>
        <p:spPr bwMode="auto">
          <a:xfrm>
            <a:off x="179512" y="2924944"/>
            <a:ext cx="8432286"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496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1500"/>
            <a:ext cx="7467600" cy="1143000"/>
          </a:xfrm>
        </p:spPr>
        <p:txBody>
          <a:bodyPr/>
          <a:lstStyle/>
          <a:p>
            <a:r>
              <a:rPr lang="en-IN" dirty="0"/>
              <a:t>methodology</a:t>
            </a:r>
            <a:endParaRPr lang="en-US" dirty="0"/>
          </a:p>
        </p:txBody>
      </p:sp>
      <p:pic>
        <p:nvPicPr>
          <p:cNvPr id="8" name="Picture 7">
            <a:extLst>
              <a:ext uri="{FF2B5EF4-FFF2-40B4-BE49-F238E27FC236}">
                <a16:creationId xmlns:a16="http://schemas.microsoft.com/office/drawing/2014/main" id="{C92C8173-3754-3417-3AD4-602962F5E93E}"/>
              </a:ext>
            </a:extLst>
          </p:cNvPr>
          <p:cNvPicPr>
            <a:picLocks noChangeAspect="1"/>
          </p:cNvPicPr>
          <p:nvPr/>
        </p:nvPicPr>
        <p:blipFill>
          <a:blip r:embed="rId3"/>
          <a:stretch>
            <a:fillRect/>
          </a:stretch>
        </p:blipFill>
        <p:spPr>
          <a:xfrm>
            <a:off x="287942" y="980728"/>
            <a:ext cx="8347180" cy="1538018"/>
          </a:xfrm>
          <a:prstGeom prst="rect">
            <a:avLst/>
          </a:prstGeom>
        </p:spPr>
      </p:pic>
      <p:pic>
        <p:nvPicPr>
          <p:cNvPr id="7170" name="Picture 2" descr="VGG-Net Architecture Explained. The company Visual Geometry Group… | by  Siddhesh Bangar | Medium">
            <a:extLst>
              <a:ext uri="{FF2B5EF4-FFF2-40B4-BE49-F238E27FC236}">
                <a16:creationId xmlns:a16="http://schemas.microsoft.com/office/drawing/2014/main" id="{C2B4A5FA-135E-3338-799D-EA0470A75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42" y="3717032"/>
            <a:ext cx="3856690" cy="24501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A00C965-8085-CCA4-E320-40507397A6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3717032"/>
            <a:ext cx="3360373" cy="20162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725769DD-72A5-CF0F-27D5-C76DE49FFD8A}"/>
              </a:ext>
            </a:extLst>
          </p:cNvPr>
          <p:cNvCxnSpPr/>
          <p:nvPr/>
        </p:nvCxnSpPr>
        <p:spPr>
          <a:xfrm>
            <a:off x="1979712" y="1749737"/>
            <a:ext cx="0" cy="1967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2DC2CD0-A0E3-8F4A-E67D-7A7FB9BB53EF}"/>
              </a:ext>
            </a:extLst>
          </p:cNvPr>
          <p:cNvCxnSpPr>
            <a:cxnSpLocks/>
          </p:cNvCxnSpPr>
          <p:nvPr/>
        </p:nvCxnSpPr>
        <p:spPr>
          <a:xfrm>
            <a:off x="5076056" y="2494536"/>
            <a:ext cx="1608178" cy="165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5B5361-E495-9A6D-4DEB-F508F1EED06E}"/>
              </a:ext>
            </a:extLst>
          </p:cNvPr>
          <p:cNvSpPr txBox="1"/>
          <p:nvPr/>
        </p:nvSpPr>
        <p:spPr>
          <a:xfrm>
            <a:off x="323528" y="510651"/>
            <a:ext cx="7056784" cy="523220"/>
          </a:xfrm>
          <a:prstGeom prst="rect">
            <a:avLst/>
          </a:prstGeom>
          <a:noFill/>
        </p:spPr>
        <p:txBody>
          <a:bodyPr wrap="square" rtlCol="0">
            <a:spAutoFit/>
          </a:bodyPr>
          <a:lstStyle/>
          <a:p>
            <a:r>
              <a:rPr lang="en-IN" sz="2800" cap="small" dirty="0">
                <a:solidFill>
                  <a:schemeClr val="tx2"/>
                </a:solidFill>
                <a:latin typeface="+mj-lt"/>
                <a:ea typeface="+mj-ea"/>
                <a:cs typeface="+mj-cs"/>
              </a:rPr>
              <a:t>Objective 1: CNN with Dilation</a:t>
            </a:r>
          </a:p>
        </p:txBody>
      </p:sp>
    </p:spTree>
    <p:extLst>
      <p:ext uri="{BB962C8B-B14F-4D97-AF65-F5344CB8AC3E}">
        <p14:creationId xmlns:p14="http://schemas.microsoft.com/office/powerpoint/2010/main" val="1415613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71500"/>
            <a:ext cx="7467600" cy="1143000"/>
          </a:xfrm>
        </p:spPr>
        <p:txBody>
          <a:bodyPr/>
          <a:lstStyle/>
          <a:p>
            <a:r>
              <a:rPr lang="en-IN" dirty="0"/>
              <a:t>methodology</a:t>
            </a:r>
            <a:endParaRPr lang="en-US" dirty="0"/>
          </a:p>
        </p:txBody>
      </p:sp>
      <p:pic>
        <p:nvPicPr>
          <p:cNvPr id="7176" name="Picture 8" descr="ASPP Explained | Papers With Code">
            <a:extLst>
              <a:ext uri="{FF2B5EF4-FFF2-40B4-BE49-F238E27FC236}">
                <a16:creationId xmlns:a16="http://schemas.microsoft.com/office/drawing/2014/main" id="{040F1DE1-AD59-7877-2CC0-AEE394FB7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 y="836712"/>
            <a:ext cx="7889325" cy="56512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2E2CAD8-0A1A-095E-D425-EF22E79F8DA0}"/>
              </a:ext>
            </a:extLst>
          </p:cNvPr>
          <p:cNvSpPr/>
          <p:nvPr/>
        </p:nvSpPr>
        <p:spPr>
          <a:xfrm>
            <a:off x="539552" y="4869160"/>
            <a:ext cx="792088" cy="576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704FC9B-9FB8-864F-461D-33C8F97A806F}"/>
              </a:ext>
            </a:extLst>
          </p:cNvPr>
          <p:cNvSpPr txBox="1"/>
          <p:nvPr/>
        </p:nvSpPr>
        <p:spPr>
          <a:xfrm>
            <a:off x="323527" y="510651"/>
            <a:ext cx="7889325" cy="523220"/>
          </a:xfrm>
          <a:prstGeom prst="rect">
            <a:avLst/>
          </a:prstGeom>
          <a:noFill/>
        </p:spPr>
        <p:txBody>
          <a:bodyPr wrap="square" rtlCol="0">
            <a:spAutoFit/>
          </a:bodyPr>
          <a:lstStyle/>
          <a:p>
            <a:r>
              <a:rPr lang="en-IN" sz="2800" cap="small" dirty="0">
                <a:solidFill>
                  <a:schemeClr val="tx2"/>
                </a:solidFill>
                <a:latin typeface="+mj-lt"/>
                <a:ea typeface="+mj-ea"/>
                <a:cs typeface="+mj-cs"/>
              </a:rPr>
              <a:t>Objective 1: CNN with Dilation and ASPP</a:t>
            </a:r>
          </a:p>
        </p:txBody>
      </p:sp>
    </p:spTree>
    <p:extLst>
      <p:ext uri="{BB962C8B-B14F-4D97-AF65-F5344CB8AC3E}">
        <p14:creationId xmlns:p14="http://schemas.microsoft.com/office/powerpoint/2010/main" val="3909845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4353E48-A2A7-50D3-1283-FB9011801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22" y="1196752"/>
            <a:ext cx="7281306" cy="475252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D198D4F-16A1-67D1-1158-89EE65482E5F}"/>
              </a:ext>
            </a:extLst>
          </p:cNvPr>
          <p:cNvSpPr txBox="1">
            <a:spLocks/>
          </p:cNvSpPr>
          <p:nvPr/>
        </p:nvSpPr>
        <p:spPr>
          <a:xfrm>
            <a:off x="323528" y="-5715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IN" dirty="0"/>
              <a:t>methodology</a:t>
            </a:r>
            <a:endParaRPr lang="en-US" dirty="0"/>
          </a:p>
        </p:txBody>
      </p:sp>
      <p:sp>
        <p:nvSpPr>
          <p:cNvPr id="10" name="TextBox 9">
            <a:extLst>
              <a:ext uri="{FF2B5EF4-FFF2-40B4-BE49-F238E27FC236}">
                <a16:creationId xmlns:a16="http://schemas.microsoft.com/office/drawing/2014/main" id="{1C9AE420-1DD2-84CB-5F2E-EB6BF2C4B09D}"/>
              </a:ext>
            </a:extLst>
          </p:cNvPr>
          <p:cNvSpPr txBox="1"/>
          <p:nvPr/>
        </p:nvSpPr>
        <p:spPr>
          <a:xfrm>
            <a:off x="323528" y="510651"/>
            <a:ext cx="7056784" cy="523220"/>
          </a:xfrm>
          <a:prstGeom prst="rect">
            <a:avLst/>
          </a:prstGeom>
          <a:noFill/>
        </p:spPr>
        <p:txBody>
          <a:bodyPr wrap="square" rtlCol="0">
            <a:spAutoFit/>
          </a:bodyPr>
          <a:lstStyle/>
          <a:p>
            <a:r>
              <a:rPr lang="en-IN" sz="2800" cap="small" dirty="0">
                <a:solidFill>
                  <a:schemeClr val="tx2"/>
                </a:solidFill>
                <a:latin typeface="+mj-lt"/>
                <a:ea typeface="+mj-ea"/>
                <a:cs typeface="+mj-cs"/>
              </a:rPr>
              <a:t>Objective 2: Optical Flow</a:t>
            </a:r>
          </a:p>
        </p:txBody>
      </p:sp>
    </p:spTree>
    <p:extLst>
      <p:ext uri="{BB962C8B-B14F-4D97-AF65-F5344CB8AC3E}">
        <p14:creationId xmlns:p14="http://schemas.microsoft.com/office/powerpoint/2010/main" val="1094071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321DCFB-3BED-D570-4D74-C8E6D4DDF958}"/>
              </a:ext>
            </a:extLst>
          </p:cNvPr>
          <p:cNvPicPr>
            <a:picLocks noGrp="1" noChangeAspect="1"/>
          </p:cNvPicPr>
          <p:nvPr>
            <p:ph sz="quarter" idx="1"/>
          </p:nvPr>
        </p:nvPicPr>
        <p:blipFill>
          <a:blip r:embed="rId2"/>
          <a:stretch>
            <a:fillRect/>
          </a:stretch>
        </p:blipFill>
        <p:spPr>
          <a:xfrm>
            <a:off x="1331640" y="3570863"/>
            <a:ext cx="6191330" cy="3140968"/>
          </a:xfrm>
        </p:spPr>
      </p:pic>
      <p:pic>
        <p:nvPicPr>
          <p:cNvPr id="5" name="Picture 4">
            <a:extLst>
              <a:ext uri="{FF2B5EF4-FFF2-40B4-BE49-F238E27FC236}">
                <a16:creationId xmlns:a16="http://schemas.microsoft.com/office/drawing/2014/main" id="{822CA552-8671-F9DE-0D9E-ADFC6AE2E168}"/>
              </a:ext>
            </a:extLst>
          </p:cNvPr>
          <p:cNvPicPr>
            <a:picLocks noChangeAspect="1"/>
          </p:cNvPicPr>
          <p:nvPr/>
        </p:nvPicPr>
        <p:blipFill rotWithShape="1">
          <a:blip r:embed="rId3"/>
          <a:srcRect l="-1" t="20125" r="-718" b="35661"/>
          <a:stretch/>
        </p:blipFill>
        <p:spPr>
          <a:xfrm>
            <a:off x="323528" y="1988840"/>
            <a:ext cx="7961435" cy="1582023"/>
          </a:xfrm>
          <a:prstGeom prst="rect">
            <a:avLst/>
          </a:prstGeom>
        </p:spPr>
      </p:pic>
      <p:sp>
        <p:nvSpPr>
          <p:cNvPr id="8" name="TextBox 7">
            <a:extLst>
              <a:ext uri="{FF2B5EF4-FFF2-40B4-BE49-F238E27FC236}">
                <a16:creationId xmlns:a16="http://schemas.microsoft.com/office/drawing/2014/main" id="{D2C05F65-189E-99F2-B931-2C0ACDF35AE7}"/>
              </a:ext>
            </a:extLst>
          </p:cNvPr>
          <p:cNvSpPr txBox="1"/>
          <p:nvPr/>
        </p:nvSpPr>
        <p:spPr>
          <a:xfrm>
            <a:off x="323528" y="510651"/>
            <a:ext cx="7056784" cy="523220"/>
          </a:xfrm>
          <a:prstGeom prst="rect">
            <a:avLst/>
          </a:prstGeom>
          <a:noFill/>
        </p:spPr>
        <p:txBody>
          <a:bodyPr wrap="square" rtlCol="0">
            <a:spAutoFit/>
          </a:bodyPr>
          <a:lstStyle/>
          <a:p>
            <a:r>
              <a:rPr lang="en-IN" sz="2800" cap="small" dirty="0">
                <a:solidFill>
                  <a:schemeClr val="tx2"/>
                </a:solidFill>
                <a:latin typeface="+mj-lt"/>
                <a:ea typeface="+mj-ea"/>
                <a:cs typeface="+mj-cs"/>
              </a:rPr>
              <a:t>Objective 2: Optical Flow</a:t>
            </a:r>
          </a:p>
        </p:txBody>
      </p:sp>
      <p:sp>
        <p:nvSpPr>
          <p:cNvPr id="10" name="Title 9">
            <a:extLst>
              <a:ext uri="{FF2B5EF4-FFF2-40B4-BE49-F238E27FC236}">
                <a16:creationId xmlns:a16="http://schemas.microsoft.com/office/drawing/2014/main" id="{27554499-A145-0400-22D1-BE69F546C6E5}"/>
              </a:ext>
            </a:extLst>
          </p:cNvPr>
          <p:cNvSpPr>
            <a:spLocks noGrp="1"/>
          </p:cNvSpPr>
          <p:nvPr>
            <p:ph type="title"/>
          </p:nvPr>
        </p:nvSpPr>
        <p:spPr/>
        <p:txBody>
          <a:bodyPr/>
          <a:lstStyle/>
          <a:p>
            <a:endParaRPr lang="en-IN"/>
          </a:p>
        </p:txBody>
      </p:sp>
      <p:sp>
        <p:nvSpPr>
          <p:cNvPr id="11" name="Title 1">
            <a:extLst>
              <a:ext uri="{FF2B5EF4-FFF2-40B4-BE49-F238E27FC236}">
                <a16:creationId xmlns:a16="http://schemas.microsoft.com/office/drawing/2014/main" id="{66971156-BACC-8E30-151A-81C8CF41F6DD}"/>
              </a:ext>
            </a:extLst>
          </p:cNvPr>
          <p:cNvSpPr txBox="1">
            <a:spLocks/>
          </p:cNvSpPr>
          <p:nvPr/>
        </p:nvSpPr>
        <p:spPr>
          <a:xfrm>
            <a:off x="323528" y="-5715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IN" dirty="0"/>
              <a:t>methodology</a:t>
            </a:r>
            <a:endParaRPr lang="en-US" dirty="0"/>
          </a:p>
        </p:txBody>
      </p:sp>
    </p:spTree>
    <p:extLst>
      <p:ext uri="{BB962C8B-B14F-4D97-AF65-F5344CB8AC3E}">
        <p14:creationId xmlns:p14="http://schemas.microsoft.com/office/powerpoint/2010/main" val="2646603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Index</a:t>
            </a:r>
          </a:p>
        </p:txBody>
      </p:sp>
      <p:sp>
        <p:nvSpPr>
          <p:cNvPr id="3" name="Content Placeholder 2"/>
          <p:cNvSpPr>
            <a:spLocks noGrp="1"/>
          </p:cNvSpPr>
          <p:nvPr>
            <p:ph sz="quarter" idx="1"/>
          </p:nvPr>
        </p:nvSpPr>
        <p:spPr/>
        <p:txBody>
          <a:bodyPr anchor="ctr"/>
          <a:lstStyle/>
          <a:p>
            <a:pPr marL="742950" indent="-479425">
              <a:lnSpc>
                <a:spcPct val="200000"/>
              </a:lnSpc>
              <a:buFont typeface="+mj-lt"/>
              <a:buAutoNum type="arabicPeriod"/>
            </a:pPr>
            <a:r>
              <a:rPr lang="en-IN" sz="4000" dirty="0"/>
              <a:t>WHY</a:t>
            </a:r>
            <a:r>
              <a:rPr lang="en-IN" dirty="0"/>
              <a:t> this Topic?</a:t>
            </a:r>
          </a:p>
          <a:p>
            <a:pPr marL="742950" indent="-479425">
              <a:lnSpc>
                <a:spcPct val="200000"/>
              </a:lnSpc>
              <a:buFont typeface="+mj-lt"/>
              <a:buAutoNum type="arabicPeriod"/>
            </a:pPr>
            <a:r>
              <a:rPr lang="en-IN" sz="4000" dirty="0"/>
              <a:t>HOW</a:t>
            </a:r>
            <a:r>
              <a:rPr lang="en-IN" dirty="0"/>
              <a:t> we made the project?</a:t>
            </a:r>
          </a:p>
          <a:p>
            <a:pPr marL="742950" indent="-479425">
              <a:lnSpc>
                <a:spcPct val="200000"/>
              </a:lnSpc>
              <a:buFont typeface="+mj-lt"/>
              <a:buAutoNum type="arabicPeriod"/>
            </a:pPr>
            <a:r>
              <a:rPr lang="en-IN" sz="4000" dirty="0"/>
              <a:t>WHAT</a:t>
            </a:r>
            <a:r>
              <a:rPr lang="en-IN" dirty="0"/>
              <a:t>‘s next?</a:t>
            </a:r>
          </a:p>
          <a:p>
            <a:pPr marL="0" indent="0">
              <a:buNone/>
            </a:pPr>
            <a:endParaRPr lang="en-IN" dirty="0"/>
          </a:p>
        </p:txBody>
      </p:sp>
    </p:spTree>
    <p:extLst>
      <p:ext uri="{BB962C8B-B14F-4D97-AF65-F5344CB8AC3E}">
        <p14:creationId xmlns:p14="http://schemas.microsoft.com/office/powerpoint/2010/main" val="27147273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9A7297-5542-69F4-83F6-B20C05563944}"/>
              </a:ext>
            </a:extLst>
          </p:cNvPr>
          <p:cNvSpPr txBox="1">
            <a:spLocks/>
          </p:cNvSpPr>
          <p:nvPr/>
        </p:nvSpPr>
        <p:spPr>
          <a:xfrm>
            <a:off x="323528" y="-571500"/>
            <a:ext cx="7467600" cy="11430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en-IN"/>
              <a:t>methodology</a:t>
            </a:r>
            <a:endParaRPr lang="en-US" dirty="0"/>
          </a:p>
        </p:txBody>
      </p:sp>
      <p:pic>
        <p:nvPicPr>
          <p:cNvPr id="6148" name="Picture 4" descr="YOLO Object Detection Explained: A Beginner's Guide, 43% OFF">
            <a:extLst>
              <a:ext uri="{FF2B5EF4-FFF2-40B4-BE49-F238E27FC236}">
                <a16:creationId xmlns:a16="http://schemas.microsoft.com/office/drawing/2014/main" id="{F6E5212C-A5B0-0A15-2443-90A2945B5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708920"/>
            <a:ext cx="7620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Understanding a Real-Time Object Detection Network: You Only Look Once  (YOLOv1) - PyImageSearch">
            <a:extLst>
              <a:ext uri="{FF2B5EF4-FFF2-40B4-BE49-F238E27FC236}">
                <a16:creationId xmlns:a16="http://schemas.microsoft.com/office/drawing/2014/main" id="{28A4DB23-CD54-AE74-D476-F122FE8FA56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4" t="20564" r="3538" b="13555"/>
          <a:stretch/>
        </p:blipFill>
        <p:spPr bwMode="auto">
          <a:xfrm>
            <a:off x="683568" y="764704"/>
            <a:ext cx="7467600" cy="29248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D56309-DE6B-9524-B7EC-6BBF4965FD62}"/>
              </a:ext>
            </a:extLst>
          </p:cNvPr>
          <p:cNvSpPr txBox="1"/>
          <p:nvPr/>
        </p:nvSpPr>
        <p:spPr>
          <a:xfrm>
            <a:off x="323528" y="510651"/>
            <a:ext cx="7056784" cy="523220"/>
          </a:xfrm>
          <a:prstGeom prst="rect">
            <a:avLst/>
          </a:prstGeom>
          <a:noFill/>
        </p:spPr>
        <p:txBody>
          <a:bodyPr wrap="square" rtlCol="0">
            <a:spAutoFit/>
          </a:bodyPr>
          <a:lstStyle/>
          <a:p>
            <a:r>
              <a:rPr lang="en-IN" sz="2800" cap="small" dirty="0">
                <a:solidFill>
                  <a:schemeClr val="tx2"/>
                </a:solidFill>
                <a:latin typeface="+mj-lt"/>
                <a:ea typeface="+mj-ea"/>
                <a:cs typeface="+mj-cs"/>
              </a:rPr>
              <a:t>Objective 3: YOLO tracking</a:t>
            </a:r>
          </a:p>
        </p:txBody>
      </p:sp>
    </p:spTree>
    <p:extLst>
      <p:ext uri="{BB962C8B-B14F-4D97-AF65-F5344CB8AC3E}">
        <p14:creationId xmlns:p14="http://schemas.microsoft.com/office/powerpoint/2010/main" val="759021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8920"/>
            <a:ext cx="7467600" cy="1143000"/>
          </a:xfrm>
        </p:spPr>
        <p:txBody>
          <a:bodyPr>
            <a:normAutofit/>
          </a:bodyPr>
          <a:lstStyle/>
          <a:p>
            <a:pPr algn="ctr"/>
            <a:r>
              <a:rPr lang="en-IN" sz="6600" dirty="0"/>
              <a:t>Implementation</a:t>
            </a:r>
            <a:endParaRPr lang="en-US" sz="6600" dirty="0"/>
          </a:p>
        </p:txBody>
      </p:sp>
    </p:spTree>
    <p:extLst>
      <p:ext uri="{BB962C8B-B14F-4D97-AF65-F5344CB8AC3E}">
        <p14:creationId xmlns:p14="http://schemas.microsoft.com/office/powerpoint/2010/main" val="4085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Summary</a:t>
            </a:r>
          </a:p>
        </p:txBody>
      </p:sp>
      <p:sp>
        <p:nvSpPr>
          <p:cNvPr id="3" name="Content Placeholder 2"/>
          <p:cNvSpPr>
            <a:spLocks noGrp="1"/>
          </p:cNvSpPr>
          <p:nvPr>
            <p:ph sz="quarter" idx="1"/>
          </p:nvPr>
        </p:nvSpPr>
        <p:spPr/>
        <p:txBody>
          <a:bodyPr/>
          <a:lstStyle/>
          <a:p>
            <a:endParaRPr lang="en-IN" dirty="0"/>
          </a:p>
        </p:txBody>
      </p:sp>
    </p:spTree>
    <p:extLst>
      <p:ext uri="{BB962C8B-B14F-4D97-AF65-F5344CB8AC3E}">
        <p14:creationId xmlns:p14="http://schemas.microsoft.com/office/powerpoint/2010/main" val="1933162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7467600" cy="1143000"/>
          </a:xfrm>
        </p:spPr>
        <p:txBody>
          <a:bodyPr/>
          <a:lstStyle/>
          <a:p>
            <a:r>
              <a:rPr lang="en-IN" dirty="0"/>
              <a:t>References [</a:t>
            </a:r>
            <a:r>
              <a:rPr lang="en-IN" dirty="0" err="1"/>
              <a:t>ieee</a:t>
            </a:r>
            <a:r>
              <a:rPr lang="en-IN" dirty="0"/>
              <a:t> format]</a:t>
            </a:r>
            <a:endParaRPr lang="en-US" dirty="0"/>
          </a:p>
        </p:txBody>
      </p:sp>
      <p:sp>
        <p:nvSpPr>
          <p:cNvPr id="3" name="Content Placeholder 2"/>
          <p:cNvSpPr>
            <a:spLocks noGrp="1"/>
          </p:cNvSpPr>
          <p:nvPr>
            <p:ph sz="quarter" idx="1"/>
          </p:nvPr>
        </p:nvSpPr>
        <p:spPr>
          <a:xfrm>
            <a:off x="457200" y="1142984"/>
            <a:ext cx="7467600" cy="5330968"/>
          </a:xfrm>
        </p:spPr>
        <p:txBody>
          <a:bodyPr>
            <a:noAutofit/>
          </a:bodyPr>
          <a:lstStyle/>
          <a:p>
            <a:pPr marL="0" indent="0" algn="just" rtl="0">
              <a:spcBef>
                <a:spcPts val="0"/>
              </a:spcBef>
              <a:spcAft>
                <a:spcPts val="0"/>
              </a:spcAft>
              <a:buNone/>
            </a:pPr>
            <a:r>
              <a:rPr lang="en-IN" sz="1800" b="0" i="0" u="none" strike="noStrike" dirty="0">
                <a:solidFill>
                  <a:srgbClr val="000000"/>
                </a:solidFill>
                <a:effectLst/>
                <a:latin typeface="Century Schoolbook" panose="02040604050505020304" pitchFamily="18" charset="0"/>
              </a:rPr>
              <a:t>[1] Still, K., </a:t>
            </a:r>
            <a:r>
              <a:rPr lang="en-IN" sz="1800" b="0" i="0" u="none" strike="noStrike" dirty="0" err="1">
                <a:solidFill>
                  <a:srgbClr val="000000"/>
                </a:solidFill>
                <a:effectLst/>
                <a:latin typeface="Century Schoolbook" panose="02040604050505020304" pitchFamily="18" charset="0"/>
              </a:rPr>
              <a:t>Papalexi</a:t>
            </a:r>
            <a:r>
              <a:rPr lang="en-IN" sz="1800" b="0" i="0" u="none" strike="noStrike" dirty="0">
                <a:solidFill>
                  <a:srgbClr val="000000"/>
                </a:solidFill>
                <a:effectLst/>
                <a:latin typeface="Century Schoolbook" panose="02040604050505020304" pitchFamily="18" charset="0"/>
              </a:rPr>
              <a:t>, M., Fan, Y., &amp; Bamford, D. (2020). Place crowd safety, crowd science? Case studies and application. Journal of Place Management and Development, 13(4), 385-407.</a:t>
            </a:r>
            <a:endParaRPr lang="en-IN" sz="1200" b="0" dirty="0">
              <a:effectLst/>
            </a:endParaRPr>
          </a:p>
          <a:p>
            <a:pPr marL="0" indent="0" algn="just" rtl="0">
              <a:spcBef>
                <a:spcPts val="600"/>
              </a:spcBef>
              <a:spcAft>
                <a:spcPts val="0"/>
              </a:spcAft>
              <a:buNone/>
            </a:pPr>
            <a:r>
              <a:rPr lang="en-IN" sz="1800" b="0" i="0" u="none" strike="noStrike" dirty="0">
                <a:solidFill>
                  <a:srgbClr val="000000"/>
                </a:solidFill>
                <a:effectLst/>
                <a:latin typeface="Century Schoolbook" panose="02040604050505020304" pitchFamily="18" charset="0"/>
              </a:rPr>
              <a:t>[2] Hao, Y., Xu, Z. J., Liu, Y., Wang, J., &amp; Fan, J. L. (2019). Effective crowd anomaly detection through </a:t>
            </a:r>
            <a:r>
              <a:rPr lang="en-IN" sz="1800" b="0" i="0" u="none" strike="noStrike" dirty="0" err="1">
                <a:solidFill>
                  <a:srgbClr val="000000"/>
                </a:solidFill>
                <a:effectLst/>
                <a:latin typeface="Century Schoolbook" panose="02040604050505020304" pitchFamily="18" charset="0"/>
              </a:rPr>
              <a:t>spatio</a:t>
            </a:r>
            <a:r>
              <a:rPr lang="en-IN" sz="1800" b="0" i="0" u="none" strike="noStrike" dirty="0">
                <a:solidFill>
                  <a:srgbClr val="000000"/>
                </a:solidFill>
                <a:effectLst/>
                <a:latin typeface="Century Schoolbook" panose="02040604050505020304" pitchFamily="18" charset="0"/>
              </a:rPr>
              <a:t>-temporal texture analysis. International Journal of Automation and Computing, 16(1), 27-39.</a:t>
            </a:r>
            <a:endParaRPr lang="en-IN" sz="1200" b="0" dirty="0">
              <a:effectLst/>
            </a:endParaRPr>
          </a:p>
          <a:p>
            <a:pPr marL="0" indent="0" rtl="0">
              <a:spcBef>
                <a:spcPts val="600"/>
              </a:spcBef>
              <a:spcAft>
                <a:spcPts val="0"/>
              </a:spcAft>
              <a:buNone/>
            </a:pPr>
            <a:r>
              <a:rPr lang="en-IN" sz="1800" b="0" i="0" u="none" strike="noStrike" dirty="0">
                <a:solidFill>
                  <a:srgbClr val="000000"/>
                </a:solidFill>
                <a:effectLst/>
                <a:latin typeface="Century Schoolbook" panose="02040604050505020304" pitchFamily="18" charset="0"/>
              </a:rPr>
              <a:t>[3] </a:t>
            </a:r>
            <a:r>
              <a:rPr lang="en-IN" sz="1800" b="0" i="0" u="none" strike="noStrike" dirty="0" err="1">
                <a:solidFill>
                  <a:srgbClr val="000000"/>
                </a:solidFill>
                <a:effectLst/>
                <a:latin typeface="Century Schoolbook" panose="02040604050505020304" pitchFamily="18" charset="0"/>
              </a:rPr>
              <a:t>Direkoglu</a:t>
            </a:r>
            <a:r>
              <a:rPr lang="en-IN" sz="1800" b="0" i="0" u="none" strike="noStrike" dirty="0">
                <a:solidFill>
                  <a:srgbClr val="000000"/>
                </a:solidFill>
                <a:effectLst/>
                <a:latin typeface="Century Schoolbook" panose="02040604050505020304" pitchFamily="18" charset="0"/>
              </a:rPr>
              <a:t>, C. (2020). Abnormal crowd </a:t>
            </a:r>
            <a:r>
              <a:rPr lang="en-IN" sz="1800" b="0" i="0" u="none" strike="noStrike" dirty="0" err="1">
                <a:solidFill>
                  <a:srgbClr val="000000"/>
                </a:solidFill>
                <a:effectLst/>
                <a:latin typeface="Century Schoolbook" panose="02040604050505020304" pitchFamily="18" charset="0"/>
              </a:rPr>
              <a:t>behavior</a:t>
            </a:r>
            <a:r>
              <a:rPr lang="en-IN" sz="1800" b="0" i="0" u="none" strike="noStrike" dirty="0">
                <a:solidFill>
                  <a:srgbClr val="000000"/>
                </a:solidFill>
                <a:effectLst/>
                <a:latin typeface="Century Schoolbook" panose="02040604050505020304" pitchFamily="18" charset="0"/>
              </a:rPr>
              <a:t> detection using motion information images and convolutional neural networks. IEEE Access, 8, 80408-80416.</a:t>
            </a:r>
            <a:endParaRPr lang="en-IN" sz="1200" b="0" dirty="0">
              <a:effectLst/>
            </a:endParaRPr>
          </a:p>
          <a:p>
            <a:pPr marL="0" indent="0" rtl="0">
              <a:spcBef>
                <a:spcPts val="600"/>
              </a:spcBef>
              <a:spcAft>
                <a:spcPts val="0"/>
              </a:spcAft>
              <a:buNone/>
            </a:pPr>
            <a:r>
              <a:rPr lang="en-IN" sz="1800" b="0" i="0" u="none" strike="noStrike" dirty="0">
                <a:solidFill>
                  <a:srgbClr val="000000"/>
                </a:solidFill>
                <a:effectLst/>
                <a:latin typeface="Century Schoolbook" panose="02040604050505020304" pitchFamily="18" charset="0"/>
              </a:rPr>
              <a:t>[4]Zhang, X., Yang, X., Zhang, W., Li, G., &amp; Yu, H. (2021). Crowd emotion evaluation based on fuzzy inference of arousal and valence. Neurocomputing, 445, 194-205.</a:t>
            </a:r>
            <a:endParaRPr lang="en-IN" sz="1200" b="0" dirty="0">
              <a:effectLst/>
            </a:endParaRPr>
          </a:p>
          <a:p>
            <a:br>
              <a:rPr lang="en-IN" sz="1200" dirty="0"/>
            </a:br>
            <a:endParaRPr lang="en-US" sz="1600" dirty="0">
              <a:latin typeface="+mj-l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 You</a:t>
            </a:r>
          </a:p>
        </p:txBody>
      </p:sp>
      <p:sp>
        <p:nvSpPr>
          <p:cNvPr id="3" name="Content Placeholder 2"/>
          <p:cNvSpPr>
            <a:spLocks noGrp="1"/>
          </p:cNvSpPr>
          <p:nvPr>
            <p:ph sz="quarter" idx="1"/>
          </p:nvPr>
        </p:nvSpPr>
        <p:spPr/>
        <p:txBody>
          <a:bodyPr/>
          <a:lstStyle/>
          <a:p>
            <a:r>
              <a:rPr lang="en-IN" dirty="0"/>
              <a:t>Any questions?</a:t>
            </a:r>
          </a:p>
        </p:txBody>
      </p:sp>
    </p:spTree>
    <p:extLst>
      <p:ext uri="{BB962C8B-B14F-4D97-AF65-F5344CB8AC3E}">
        <p14:creationId xmlns:p14="http://schemas.microsoft.com/office/powerpoint/2010/main" val="3226860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why this                                   ?</a:t>
            </a:r>
            <a:br>
              <a:rPr lang="en-IN" dirty="0"/>
            </a:br>
            <a:r>
              <a:rPr lang="en-IN" sz="4400" b="1" dirty="0"/>
              <a:t>Motivation</a:t>
            </a:r>
            <a:endParaRPr lang="en-IN" b="1" dirty="0"/>
          </a:p>
        </p:txBody>
      </p:sp>
      <p:pic>
        <p:nvPicPr>
          <p:cNvPr id="1026" name="Picture 2" descr="Anirudh Draws Thousands of Fans to Local Arenas for his Debut US Tour">
            <a:extLst>
              <a:ext uri="{FF2B5EF4-FFF2-40B4-BE49-F238E27FC236}">
                <a16:creationId xmlns:a16="http://schemas.microsoft.com/office/drawing/2014/main" id="{1F598F59-9FFB-B48F-8030-863C250E38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903326"/>
            <a:ext cx="3400679" cy="3109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L 2023 | How Mahendra Singh Dhoni and the IPL defined each other -  Telegraph India">
            <a:extLst>
              <a:ext uri="{FF2B5EF4-FFF2-40B4-BE49-F238E27FC236}">
                <a16:creationId xmlns:a16="http://schemas.microsoft.com/office/drawing/2014/main" id="{2FA3D604-BAB2-7F22-F259-2EA7BC2DA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486" y="1124744"/>
            <a:ext cx="4862314" cy="2733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people sitting in a room&#10;&#10;Description automatically generated">
            <a:extLst>
              <a:ext uri="{FF2B5EF4-FFF2-40B4-BE49-F238E27FC236}">
                <a16:creationId xmlns:a16="http://schemas.microsoft.com/office/drawing/2014/main" id="{3580CF75-8CFB-41A4-605A-6A8E67B546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0912" y="4005064"/>
            <a:ext cx="3563888" cy="2672916"/>
          </a:xfrm>
          <a:prstGeom prst="rect">
            <a:avLst/>
          </a:prstGeom>
        </p:spPr>
      </p:pic>
      <p:sp>
        <p:nvSpPr>
          <p:cNvPr id="7" name="TextBox 6">
            <a:extLst>
              <a:ext uri="{FF2B5EF4-FFF2-40B4-BE49-F238E27FC236}">
                <a16:creationId xmlns:a16="http://schemas.microsoft.com/office/drawing/2014/main" id="{4D16B654-43A2-63CD-C106-0F869B5669CB}"/>
              </a:ext>
            </a:extLst>
          </p:cNvPr>
          <p:cNvSpPr txBox="1"/>
          <p:nvPr/>
        </p:nvSpPr>
        <p:spPr>
          <a:xfrm>
            <a:off x="2051720" y="294752"/>
            <a:ext cx="3744416" cy="507831"/>
          </a:xfrm>
          <a:prstGeom prst="rect">
            <a:avLst/>
          </a:prstGeom>
          <a:noFill/>
        </p:spPr>
        <p:txBody>
          <a:bodyPr wrap="square" rtlCol="0">
            <a:spAutoFit/>
          </a:bodyPr>
          <a:lstStyle/>
          <a:p>
            <a:r>
              <a:rPr lang="en-IN" sz="2700" cap="small" dirty="0">
                <a:solidFill>
                  <a:schemeClr val="tx2"/>
                </a:solidFill>
                <a:latin typeface="+mj-lt"/>
                <a:ea typeface="+mj-ea"/>
                <a:cs typeface="+mj-cs"/>
              </a:rPr>
              <a:t>SOCIAL PROBLEM</a:t>
            </a:r>
          </a:p>
        </p:txBody>
      </p:sp>
      <p:sp>
        <p:nvSpPr>
          <p:cNvPr id="8" name="Rectangle 7">
            <a:extLst>
              <a:ext uri="{FF2B5EF4-FFF2-40B4-BE49-F238E27FC236}">
                <a16:creationId xmlns:a16="http://schemas.microsoft.com/office/drawing/2014/main" id="{F7F822DC-D4EF-DA39-9E9F-E5069C0538C1}"/>
              </a:ext>
            </a:extLst>
          </p:cNvPr>
          <p:cNvSpPr/>
          <p:nvPr/>
        </p:nvSpPr>
        <p:spPr>
          <a:xfrm>
            <a:off x="206971" y="-538004"/>
            <a:ext cx="6048672" cy="836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09330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why this                                   ?</a:t>
            </a:r>
            <a:br>
              <a:rPr lang="en-IN" dirty="0"/>
            </a:br>
            <a:r>
              <a:rPr lang="en-IN" sz="4400" b="1" dirty="0"/>
              <a:t>Motivation</a:t>
            </a:r>
            <a:endParaRPr lang="en-IN" b="1" dirty="0"/>
          </a:p>
        </p:txBody>
      </p:sp>
      <p:sp>
        <p:nvSpPr>
          <p:cNvPr id="7" name="TextBox 6">
            <a:extLst>
              <a:ext uri="{FF2B5EF4-FFF2-40B4-BE49-F238E27FC236}">
                <a16:creationId xmlns:a16="http://schemas.microsoft.com/office/drawing/2014/main" id="{4D16B654-43A2-63CD-C106-0F869B5669CB}"/>
              </a:ext>
            </a:extLst>
          </p:cNvPr>
          <p:cNvSpPr txBox="1"/>
          <p:nvPr/>
        </p:nvSpPr>
        <p:spPr>
          <a:xfrm>
            <a:off x="4572000" y="846138"/>
            <a:ext cx="3744416" cy="507831"/>
          </a:xfrm>
          <a:prstGeom prst="rect">
            <a:avLst/>
          </a:prstGeom>
          <a:noFill/>
        </p:spPr>
        <p:txBody>
          <a:bodyPr wrap="square" rtlCol="0">
            <a:spAutoFit/>
          </a:bodyPr>
          <a:lstStyle/>
          <a:p>
            <a:r>
              <a:rPr lang="en-IN" sz="2700" cap="small" dirty="0">
                <a:solidFill>
                  <a:schemeClr val="tx2"/>
                </a:solidFill>
                <a:latin typeface="+mj-lt"/>
                <a:ea typeface="+mj-ea"/>
                <a:cs typeface="+mj-cs"/>
              </a:rPr>
              <a:t>SOCIAL PROBLEM</a:t>
            </a:r>
          </a:p>
        </p:txBody>
      </p:sp>
      <p:sp>
        <p:nvSpPr>
          <p:cNvPr id="3" name="Rectangle 2">
            <a:extLst>
              <a:ext uri="{FF2B5EF4-FFF2-40B4-BE49-F238E27FC236}">
                <a16:creationId xmlns:a16="http://schemas.microsoft.com/office/drawing/2014/main" id="{8C43E9BE-E299-EB5C-F1B9-1295E2980974}"/>
              </a:ext>
            </a:extLst>
          </p:cNvPr>
          <p:cNvSpPr/>
          <p:nvPr/>
        </p:nvSpPr>
        <p:spPr>
          <a:xfrm>
            <a:off x="179512" y="0"/>
            <a:ext cx="6048672" cy="836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1442D3-B403-24F7-FE0A-AB647128DE0C}"/>
              </a:ext>
            </a:extLst>
          </p:cNvPr>
          <p:cNvSpPr txBox="1"/>
          <p:nvPr/>
        </p:nvSpPr>
        <p:spPr>
          <a:xfrm>
            <a:off x="3639352" y="846138"/>
            <a:ext cx="1063817" cy="507831"/>
          </a:xfrm>
          <a:prstGeom prst="rect">
            <a:avLst/>
          </a:prstGeom>
          <a:noFill/>
        </p:spPr>
        <p:txBody>
          <a:bodyPr wrap="square" rtlCol="0">
            <a:spAutoFit/>
          </a:bodyPr>
          <a:lstStyle/>
          <a:p>
            <a:r>
              <a:rPr lang="en-IN" sz="2700" cap="small" dirty="0">
                <a:solidFill>
                  <a:schemeClr val="tx2"/>
                </a:solidFill>
                <a:latin typeface="+mj-lt"/>
                <a:ea typeface="+mj-ea"/>
                <a:cs typeface="+mj-cs"/>
              </a:rPr>
              <a:t>- the</a:t>
            </a:r>
          </a:p>
        </p:txBody>
      </p:sp>
      <p:pic>
        <p:nvPicPr>
          <p:cNvPr id="6" name="Crowd Wave Surge Example">
            <a:hlinkClick r:id="" action="ppaction://media"/>
            <a:extLst>
              <a:ext uri="{FF2B5EF4-FFF2-40B4-BE49-F238E27FC236}">
                <a16:creationId xmlns:a16="http://schemas.microsoft.com/office/drawing/2014/main" id="{11215E3B-5127-5A56-9901-62AEC7B26A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311" t="19551" r="2863"/>
          <a:stretch/>
        </p:blipFill>
        <p:spPr>
          <a:xfrm>
            <a:off x="197893" y="3098800"/>
            <a:ext cx="4054243" cy="2418432"/>
          </a:xfrm>
          <a:prstGeom prst="rect">
            <a:avLst/>
          </a:prstGeom>
        </p:spPr>
      </p:pic>
      <p:pic>
        <p:nvPicPr>
          <p:cNvPr id="2050" name="Picture 2" descr="Indonesia Football Tragedy: 125 killed in stampede at Indonesia football  match | Latest World News">
            <a:extLst>
              <a:ext uri="{FF2B5EF4-FFF2-40B4-BE49-F238E27FC236}">
                <a16:creationId xmlns:a16="http://schemas.microsoft.com/office/drawing/2014/main" id="{F66E6D10-B742-E467-7227-B264624E21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74020" y="1417638"/>
            <a:ext cx="4508327" cy="25359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chin University Stampede Kills Four Injures Over 60 In Kochi Kerala  Government Orders Probe">
            <a:extLst>
              <a:ext uri="{FF2B5EF4-FFF2-40B4-BE49-F238E27FC236}">
                <a16:creationId xmlns:a16="http://schemas.microsoft.com/office/drawing/2014/main" id="{EE9C1534-68C3-973F-E6B1-98331BDEBD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3169" y="4050551"/>
            <a:ext cx="3381245" cy="253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202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60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endParaRPr lang="en-US" dirty="0"/>
          </a:p>
        </p:txBody>
      </p:sp>
      <p:sp>
        <p:nvSpPr>
          <p:cNvPr id="3" name="Content Placeholder 2"/>
          <p:cNvSpPr>
            <a:spLocks noGrp="1"/>
          </p:cNvSpPr>
          <p:nvPr>
            <p:ph sz="quarter" idx="1"/>
          </p:nvPr>
        </p:nvSpPr>
        <p:spPr>
          <a:xfrm>
            <a:off x="457200" y="1600200"/>
            <a:ext cx="7715200" cy="3917032"/>
          </a:xfrm>
        </p:spPr>
        <p:txBody>
          <a:bodyPr>
            <a:normAutofit fontScale="92500" lnSpcReduction="20000"/>
          </a:bodyPr>
          <a:lstStyle/>
          <a:p>
            <a:endParaRPr lang="en-US" sz="4000" dirty="0">
              <a:latin typeface="Times New Roman" pitchFamily="18" charset="0"/>
              <a:cs typeface="Times New Roman" pitchFamily="18" charset="0"/>
            </a:endParaRPr>
          </a:p>
          <a:p>
            <a:pPr marL="269875" indent="-269875" algn="just">
              <a:spcBef>
                <a:spcPts val="0"/>
              </a:spcBef>
              <a:tabLst>
                <a:tab pos="84138" algn="l"/>
              </a:tabLst>
            </a:pPr>
            <a:r>
              <a:rPr lang="en-IN" sz="3200" b="1" dirty="0">
                <a:solidFill>
                  <a:srgbClr val="3F3F3F"/>
                </a:solidFill>
                <a:latin typeface="Calibri" panose="020F0502020204030204" pitchFamily="34" charset="0"/>
              </a:rPr>
              <a:t>Large-scale events</a:t>
            </a:r>
            <a:r>
              <a:rPr lang="en-IN" sz="3200" dirty="0">
                <a:solidFill>
                  <a:srgbClr val="3F3F3F"/>
                </a:solidFill>
                <a:latin typeface="Calibri" panose="020F0502020204030204" pitchFamily="34" charset="0"/>
              </a:rPr>
              <a:t> such as </a:t>
            </a:r>
            <a:r>
              <a:rPr lang="en-IN" sz="3200" i="1" dirty="0">
                <a:solidFill>
                  <a:srgbClr val="3F3F3F"/>
                </a:solidFill>
                <a:latin typeface="Calibri" panose="020F0502020204030204" pitchFamily="34" charset="0"/>
              </a:rPr>
              <a:t>music festivals, sports games, and public gatherings </a:t>
            </a:r>
            <a:r>
              <a:rPr lang="en-IN" sz="3200" dirty="0">
                <a:solidFill>
                  <a:srgbClr val="3F3F3F"/>
                </a:solidFill>
                <a:latin typeface="Calibri" panose="020F0502020204030204" pitchFamily="34" charset="0"/>
              </a:rPr>
              <a:t>often face </a:t>
            </a:r>
            <a:r>
              <a:rPr lang="en-IN" sz="3200" b="1" dirty="0">
                <a:solidFill>
                  <a:srgbClr val="3F3F3F"/>
                </a:solidFill>
                <a:latin typeface="Calibri" panose="020F0502020204030204" pitchFamily="34" charset="0"/>
              </a:rPr>
              <a:t>challenges </a:t>
            </a:r>
            <a:r>
              <a:rPr lang="en-IN" sz="3200" dirty="0">
                <a:solidFill>
                  <a:srgbClr val="3F3F3F"/>
                </a:solidFill>
                <a:latin typeface="Calibri" panose="020F0502020204030204" pitchFamily="34" charset="0"/>
              </a:rPr>
              <a:t>in crowd </a:t>
            </a:r>
            <a:r>
              <a:rPr lang="en-IN" sz="3200" b="1" dirty="0">
                <a:solidFill>
                  <a:srgbClr val="3F3F3F"/>
                </a:solidFill>
                <a:latin typeface="Calibri" panose="020F0502020204030204" pitchFamily="34" charset="0"/>
              </a:rPr>
              <a:t>management </a:t>
            </a:r>
            <a:r>
              <a:rPr lang="en-IN" sz="3200" dirty="0">
                <a:solidFill>
                  <a:srgbClr val="3F3F3F"/>
                </a:solidFill>
                <a:latin typeface="Calibri" panose="020F0502020204030204" pitchFamily="34" charset="0"/>
              </a:rPr>
              <a:t>and </a:t>
            </a:r>
            <a:r>
              <a:rPr lang="en-IN" sz="3200" b="1" dirty="0">
                <a:solidFill>
                  <a:srgbClr val="3F3F3F"/>
                </a:solidFill>
                <a:latin typeface="Calibri" panose="020F0502020204030204" pitchFamily="34" charset="0"/>
              </a:rPr>
              <a:t>safety</a:t>
            </a:r>
            <a:r>
              <a:rPr lang="en-IN" sz="3200" dirty="0">
                <a:solidFill>
                  <a:srgbClr val="3F3F3F"/>
                </a:solidFill>
                <a:latin typeface="Calibri" panose="020F0502020204030204" pitchFamily="34" charset="0"/>
              </a:rPr>
              <a:t>.</a:t>
            </a:r>
            <a:endParaRPr lang="en-IN" sz="4000" dirty="0"/>
          </a:p>
          <a:p>
            <a:pPr marL="0" indent="0" algn="just">
              <a:spcBef>
                <a:spcPts val="0"/>
              </a:spcBef>
              <a:buNone/>
            </a:pPr>
            <a:r>
              <a:rPr lang="en-IN" sz="3200" dirty="0">
                <a:solidFill>
                  <a:srgbClr val="3F3F3F"/>
                </a:solidFill>
                <a:latin typeface="Calibri" panose="020F0502020204030204" pitchFamily="34" charset="0"/>
              </a:rPr>
              <a:t> </a:t>
            </a:r>
            <a:endParaRPr lang="en-IN" sz="4000" dirty="0"/>
          </a:p>
          <a:p>
            <a:r>
              <a:rPr lang="en-IN" sz="3200" dirty="0">
                <a:solidFill>
                  <a:srgbClr val="3F3F3F"/>
                </a:solidFill>
                <a:latin typeface="Calibri" panose="020F0502020204030204" pitchFamily="34" charset="0"/>
              </a:rPr>
              <a:t>Crowd management and safety at large events are critical concerns, especially when </a:t>
            </a:r>
            <a:r>
              <a:rPr lang="en-IN" sz="3200" b="1" dirty="0">
                <a:solidFill>
                  <a:srgbClr val="3F3F3F"/>
                </a:solidFill>
                <a:latin typeface="Calibri" panose="020F0502020204030204" pitchFamily="34" charset="0"/>
              </a:rPr>
              <a:t>unexpected incidents</a:t>
            </a:r>
            <a:r>
              <a:rPr lang="en-IN" sz="3200" dirty="0">
                <a:solidFill>
                  <a:srgbClr val="3F3F3F"/>
                </a:solidFill>
                <a:latin typeface="Calibri" panose="020F0502020204030204" pitchFamily="34" charset="0"/>
              </a:rPr>
              <a:t> or </a:t>
            </a:r>
            <a:r>
              <a:rPr lang="en-IN" sz="3200" b="1" dirty="0">
                <a:solidFill>
                  <a:srgbClr val="3F3F3F"/>
                </a:solidFill>
                <a:latin typeface="Calibri" panose="020F0502020204030204" pitchFamily="34" charset="0"/>
              </a:rPr>
              <a:t>overcrowding </a:t>
            </a:r>
            <a:r>
              <a:rPr lang="en-IN" sz="3200" dirty="0">
                <a:solidFill>
                  <a:srgbClr val="3F3F3F"/>
                </a:solidFill>
                <a:latin typeface="Calibri" panose="020F0502020204030204" pitchFamily="34" charset="0"/>
              </a:rPr>
              <a:t>can lead to </a:t>
            </a:r>
            <a:r>
              <a:rPr lang="en-IN" sz="3200" b="1" dirty="0">
                <a:solidFill>
                  <a:srgbClr val="3F3F3F"/>
                </a:solidFill>
                <a:latin typeface="Calibri" panose="020F0502020204030204" pitchFamily="34" charset="0"/>
              </a:rPr>
              <a:t>accidents</a:t>
            </a:r>
            <a:r>
              <a:rPr lang="en-IN" sz="3200" dirty="0">
                <a:solidFill>
                  <a:srgbClr val="3F3F3F"/>
                </a:solidFill>
                <a:latin typeface="Calibri" panose="020F0502020204030204" pitchFamily="34" charset="0"/>
              </a:rPr>
              <a:t>.</a:t>
            </a:r>
            <a:endParaRPr lang="en-US" sz="40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7467600" cy="1143000"/>
          </a:xfrm>
        </p:spPr>
        <p:txBody>
          <a:bodyPr/>
          <a:lstStyle/>
          <a:p>
            <a:r>
              <a:rPr lang="en-IN" dirty="0"/>
              <a:t>LITERATURE SURVEY</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3825178166"/>
              </p:ext>
            </p:extLst>
          </p:nvPr>
        </p:nvGraphicFramePr>
        <p:xfrm>
          <a:off x="357158" y="1285781"/>
          <a:ext cx="8391307" cy="4190832"/>
        </p:xfrm>
        <a:graphic>
          <a:graphicData uri="http://schemas.openxmlformats.org/drawingml/2006/table">
            <a:tbl>
              <a:tblPr firstRow="1" bandRow="1">
                <a:tableStyleId>{5C22544A-7EE6-4342-B048-85BDC9FD1C3A}</a:tableStyleId>
              </a:tblPr>
              <a:tblGrid>
                <a:gridCol w="1424267">
                  <a:extLst>
                    <a:ext uri="{9D8B030D-6E8A-4147-A177-3AD203B41FA5}">
                      <a16:colId xmlns:a16="http://schemas.microsoft.com/office/drawing/2014/main" val="20000"/>
                    </a:ext>
                  </a:extLst>
                </a:gridCol>
                <a:gridCol w="2574551">
                  <a:extLst>
                    <a:ext uri="{9D8B030D-6E8A-4147-A177-3AD203B41FA5}">
                      <a16:colId xmlns:a16="http://schemas.microsoft.com/office/drawing/2014/main" val="20001"/>
                    </a:ext>
                  </a:extLst>
                </a:gridCol>
                <a:gridCol w="2448272">
                  <a:extLst>
                    <a:ext uri="{9D8B030D-6E8A-4147-A177-3AD203B41FA5}">
                      <a16:colId xmlns:a16="http://schemas.microsoft.com/office/drawing/2014/main" val="20002"/>
                    </a:ext>
                  </a:extLst>
                </a:gridCol>
                <a:gridCol w="1944217">
                  <a:extLst>
                    <a:ext uri="{9D8B030D-6E8A-4147-A177-3AD203B41FA5}">
                      <a16:colId xmlns:a16="http://schemas.microsoft.com/office/drawing/2014/main" val="20003"/>
                    </a:ext>
                  </a:extLst>
                </a:gridCol>
              </a:tblGrid>
              <a:tr h="868512">
                <a:tc>
                  <a:txBody>
                    <a:bodyPr/>
                    <a:lstStyle/>
                    <a:p>
                      <a:pPr algn="ctr"/>
                      <a:r>
                        <a:rPr lang="en-IN" sz="1400" dirty="0"/>
                        <a:t>SL Number</a:t>
                      </a:r>
                      <a:endParaRPr lang="en-US" sz="1400" dirty="0"/>
                    </a:p>
                  </a:txBody>
                  <a:tcPr/>
                </a:tc>
                <a:tc>
                  <a:txBody>
                    <a:bodyPr/>
                    <a:lstStyle/>
                    <a:p>
                      <a:pPr algn="ctr"/>
                      <a:r>
                        <a:rPr lang="en-IN" sz="1400" dirty="0"/>
                        <a:t>Paper Title, Author,</a:t>
                      </a:r>
                      <a:r>
                        <a:rPr lang="en-IN" sz="1400" baseline="0" dirty="0"/>
                        <a:t> Year of Publication</a:t>
                      </a:r>
                      <a:endParaRPr lang="en-US" sz="1400" dirty="0"/>
                    </a:p>
                  </a:txBody>
                  <a:tcPr/>
                </a:tc>
                <a:tc>
                  <a:txBody>
                    <a:bodyPr/>
                    <a:lstStyle/>
                    <a:p>
                      <a:pPr algn="ctr"/>
                      <a:r>
                        <a:rPr lang="en-IN" sz="1400" dirty="0"/>
                        <a:t>Abstract , Technique mentioned</a:t>
                      </a:r>
                      <a:endParaRPr lang="en-US" sz="1400" dirty="0"/>
                    </a:p>
                  </a:txBody>
                  <a:tcPr/>
                </a:tc>
                <a:tc>
                  <a:txBody>
                    <a:bodyPr/>
                    <a:lstStyle/>
                    <a:p>
                      <a:pPr algn="ctr"/>
                      <a:r>
                        <a:rPr lang="en-IN" sz="1400" dirty="0"/>
                        <a:t>Limitations</a:t>
                      </a:r>
                      <a:endParaRPr lang="en-US" sz="1400" dirty="0"/>
                    </a:p>
                  </a:txBody>
                  <a:tcPr/>
                </a:tc>
                <a:extLst>
                  <a:ext uri="{0D108BD9-81ED-4DB2-BD59-A6C34878D82A}">
                    <a16:rowId xmlns:a16="http://schemas.microsoft.com/office/drawing/2014/main" val="10000"/>
                  </a:ext>
                </a:extLst>
              </a:tr>
              <a:tr h="3274973">
                <a:tc>
                  <a:txBody>
                    <a:bodyPr/>
                    <a:lstStyle/>
                    <a:p>
                      <a:pPr algn="ctr"/>
                      <a:r>
                        <a:rPr lang="en-IN" sz="1600" dirty="0">
                          <a:latin typeface="Times New Roman" pitchFamily="18" charset="0"/>
                          <a:cs typeface="Times New Roman" pitchFamily="18" charset="0"/>
                        </a:rPr>
                        <a:t>1. </a:t>
                      </a:r>
                      <a:endParaRPr lang="en-US" sz="1600" dirty="0">
                        <a:latin typeface="Times New Roman" pitchFamily="18" charset="0"/>
                        <a:cs typeface="Times New Roman" pitchFamily="18" charset="0"/>
                      </a:endParaRPr>
                    </a:p>
                  </a:txBody>
                  <a:tcPr/>
                </a:tc>
                <a:tc>
                  <a:txBody>
                    <a:bodyPr/>
                    <a:lstStyle/>
                    <a:p>
                      <a:pPr rtl="0"/>
                      <a:r>
                        <a:rPr kumimoji="0" lang="en-IN" sz="1800" b="0" i="0" u="none" strike="noStrike" kern="1200" dirty="0">
                          <a:solidFill>
                            <a:schemeClr val="dk1"/>
                          </a:solidFill>
                          <a:effectLst/>
                          <a:latin typeface="+mn-lt"/>
                          <a:ea typeface="+mn-ea"/>
                          <a:cs typeface="+mn-cs"/>
                        </a:rPr>
                        <a:t>Still, K., </a:t>
                      </a:r>
                      <a:r>
                        <a:rPr kumimoji="0" lang="en-IN" sz="1800" b="0" i="0" u="none" strike="noStrike" kern="1200" dirty="0" err="1">
                          <a:solidFill>
                            <a:schemeClr val="dk1"/>
                          </a:solidFill>
                          <a:effectLst/>
                          <a:latin typeface="+mn-lt"/>
                          <a:ea typeface="+mn-ea"/>
                          <a:cs typeface="+mn-cs"/>
                        </a:rPr>
                        <a:t>Papalexi</a:t>
                      </a:r>
                      <a:r>
                        <a:rPr kumimoji="0" lang="en-IN" sz="1800" b="0" i="0" u="none" strike="noStrike" kern="1200" dirty="0">
                          <a:solidFill>
                            <a:schemeClr val="dk1"/>
                          </a:solidFill>
                          <a:effectLst/>
                          <a:latin typeface="+mn-lt"/>
                          <a:ea typeface="+mn-ea"/>
                          <a:cs typeface="+mn-cs"/>
                        </a:rPr>
                        <a:t>, M., Fan, Y., &amp; Bamford, D. (2020). Place crowd safety, crowd science? Case studies and application. </a:t>
                      </a:r>
                      <a:r>
                        <a:rPr kumimoji="0" lang="en-IN" sz="1800" b="0" i="1" u="none" strike="noStrike" kern="1200" dirty="0">
                          <a:solidFill>
                            <a:schemeClr val="dk1"/>
                          </a:solidFill>
                          <a:effectLst/>
                          <a:latin typeface="+mn-lt"/>
                          <a:ea typeface="+mn-ea"/>
                          <a:cs typeface="+mn-cs"/>
                        </a:rPr>
                        <a:t>Journal of Place Management and Development</a:t>
                      </a:r>
                      <a:r>
                        <a:rPr kumimoji="0" lang="en-IN" sz="1800" b="0" i="0" u="none" strike="noStrike" kern="1200" dirty="0">
                          <a:solidFill>
                            <a:schemeClr val="dk1"/>
                          </a:solidFill>
                          <a:effectLst/>
                          <a:latin typeface="+mn-lt"/>
                          <a:ea typeface="+mn-ea"/>
                          <a:cs typeface="+mn-cs"/>
                        </a:rPr>
                        <a:t>, </a:t>
                      </a:r>
                      <a:r>
                        <a:rPr kumimoji="0" lang="en-IN" sz="1800" b="0" i="1" u="none" strike="noStrike" kern="1200" dirty="0">
                          <a:solidFill>
                            <a:schemeClr val="dk1"/>
                          </a:solidFill>
                          <a:effectLst/>
                          <a:latin typeface="+mn-lt"/>
                          <a:ea typeface="+mn-ea"/>
                          <a:cs typeface="+mn-cs"/>
                        </a:rPr>
                        <a:t>13</a:t>
                      </a:r>
                      <a:r>
                        <a:rPr kumimoji="0" lang="en-IN" sz="1800" b="0" i="0" u="none" strike="noStrike" kern="1200" dirty="0">
                          <a:solidFill>
                            <a:schemeClr val="dk1"/>
                          </a:solidFill>
                          <a:effectLst/>
                          <a:latin typeface="+mn-lt"/>
                          <a:ea typeface="+mn-ea"/>
                          <a:cs typeface="+mn-cs"/>
                        </a:rPr>
                        <a:t>(4), 385-407.</a:t>
                      </a:r>
                      <a:endParaRPr lang="en-IN" sz="1600" b="0" dirty="0">
                        <a:effectLst/>
                      </a:endParaRPr>
                    </a:p>
                    <a:p>
                      <a:endParaRPr lang="en-US" sz="1600" dirty="0">
                        <a:latin typeface="Times New Roman" pitchFamily="18" charset="0"/>
                        <a:cs typeface="Times New Roman" pitchFamily="18" charset="0"/>
                      </a:endParaRPr>
                    </a:p>
                  </a:txBody>
                  <a:tcPr/>
                </a:tc>
                <a:tc>
                  <a:txBody>
                    <a:bodyPr/>
                    <a:lstStyle/>
                    <a:p>
                      <a:pPr rtl="0"/>
                      <a:r>
                        <a:rPr kumimoji="0" lang="en-IN" sz="1800" b="0" i="0" u="none" strike="noStrike" kern="1200" dirty="0">
                          <a:solidFill>
                            <a:schemeClr val="dk1"/>
                          </a:solidFill>
                          <a:effectLst/>
                          <a:latin typeface="+mn-lt"/>
                          <a:ea typeface="+mn-ea"/>
                          <a:cs typeface="+mn-cs"/>
                        </a:rPr>
                        <a:t>Development and application of place crowd safety management tools </a:t>
                      </a:r>
                      <a:r>
                        <a:rPr kumimoji="0" lang="en-IN" sz="1800" b="1" i="0" u="none" strike="noStrike" kern="1200" dirty="0">
                          <a:solidFill>
                            <a:schemeClr val="dk1"/>
                          </a:solidFill>
                          <a:effectLst/>
                          <a:latin typeface="+mn-lt"/>
                          <a:ea typeface="+mn-ea"/>
                          <a:cs typeface="+mn-cs"/>
                        </a:rPr>
                        <a:t>Design, Information, Management-Ingress, Circulation, Egress </a:t>
                      </a:r>
                      <a:r>
                        <a:rPr kumimoji="0" lang="en-IN" sz="1800" b="0" i="0" u="none" strike="noStrike" kern="1200" dirty="0">
                          <a:solidFill>
                            <a:schemeClr val="dk1"/>
                          </a:solidFill>
                          <a:effectLst/>
                          <a:latin typeface="+mn-lt"/>
                          <a:ea typeface="+mn-ea"/>
                          <a:cs typeface="+mn-cs"/>
                        </a:rPr>
                        <a:t>(DIM-ICE) </a:t>
                      </a:r>
                      <a:endParaRPr lang="en-IN" sz="1600" b="0" dirty="0">
                        <a:effectLst/>
                      </a:endParaRPr>
                    </a:p>
                    <a:p>
                      <a:br>
                        <a:rPr lang="en-IN" sz="1600" b="0" dirty="0">
                          <a:effectLst/>
                        </a:rPr>
                      </a:br>
                      <a:endParaRPr lang="en-US" sz="1600" dirty="0">
                        <a:latin typeface="Times New Roman" pitchFamily="18" charset="0"/>
                        <a:cs typeface="Times New Roman" pitchFamily="18" charset="0"/>
                      </a:endParaRPr>
                    </a:p>
                  </a:txBody>
                  <a:tcPr/>
                </a:tc>
                <a:tc>
                  <a:txBody>
                    <a:bodyPr/>
                    <a:lstStyle/>
                    <a:p>
                      <a:pPr rtl="0"/>
                      <a:r>
                        <a:rPr kumimoji="0" lang="en-IN" sz="1800" b="0" i="0" u="none" strike="noStrike" kern="1200" dirty="0">
                          <a:solidFill>
                            <a:schemeClr val="dk1"/>
                          </a:solidFill>
                          <a:effectLst/>
                          <a:latin typeface="+mn-lt"/>
                          <a:ea typeface="+mn-ea"/>
                          <a:cs typeface="+mn-cs"/>
                        </a:rPr>
                        <a:t>Limitation of this paper is that it focuses only on detecting </a:t>
                      </a:r>
                      <a:r>
                        <a:rPr kumimoji="0" lang="en-IN" sz="1800" b="1" i="0" u="none" strike="noStrike" kern="1200" dirty="0">
                          <a:solidFill>
                            <a:schemeClr val="dk1"/>
                          </a:solidFill>
                          <a:effectLst/>
                          <a:latin typeface="+mn-lt"/>
                          <a:ea typeface="+mn-ea"/>
                          <a:cs typeface="+mn-cs"/>
                        </a:rPr>
                        <a:t>congestion but no other abnormalities.</a:t>
                      </a:r>
                      <a:endParaRPr lang="en-IN" sz="1600" b="1" dirty="0">
                        <a:effectLst/>
                      </a:endParaRPr>
                    </a:p>
                    <a:p>
                      <a:br>
                        <a:rPr lang="en-IN" sz="1600" b="0" dirty="0">
                          <a:effectLst/>
                        </a:rPr>
                      </a:b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bl>
          </a:graphicData>
        </a:graphic>
      </p:graphicFrame>
      <p:sp>
        <p:nvSpPr>
          <p:cNvPr id="4" name="TextBox 3">
            <a:extLst>
              <a:ext uri="{FF2B5EF4-FFF2-40B4-BE49-F238E27FC236}">
                <a16:creationId xmlns:a16="http://schemas.microsoft.com/office/drawing/2014/main" id="{00201960-AF07-6B2A-EF38-6560022141C8}"/>
              </a:ext>
            </a:extLst>
          </p:cNvPr>
          <p:cNvSpPr txBox="1"/>
          <p:nvPr/>
        </p:nvSpPr>
        <p:spPr>
          <a:xfrm>
            <a:off x="2286000" y="3260831"/>
            <a:ext cx="4572000" cy="369332"/>
          </a:xfrm>
          <a:prstGeom prst="rect">
            <a:avLst/>
          </a:prstGeom>
          <a:noFill/>
        </p:spPr>
        <p:txBody>
          <a:bodyPr wrap="square">
            <a:spAutoFit/>
          </a:bodyPr>
          <a:lstStyle/>
          <a:p>
            <a:r>
              <a:rPr lang="en-IN" b="0" dirty="0">
                <a:effectLst/>
              </a:rPr>
              <a:t> </a:t>
            </a:r>
            <a:endParaRPr lang="en-I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492896"/>
            <a:ext cx="7467600" cy="1143000"/>
          </a:xfrm>
        </p:spPr>
        <p:txBody>
          <a:bodyPr/>
          <a:lstStyle/>
          <a:p>
            <a:r>
              <a:rPr lang="en-IN" dirty="0"/>
              <a:t>LITERATURE SURVEY</a:t>
            </a:r>
            <a:endParaRPr lang="en-US" dirty="0"/>
          </a:p>
        </p:txBody>
      </p:sp>
      <p:pic>
        <p:nvPicPr>
          <p:cNvPr id="10" name="Picture 9">
            <a:extLst>
              <a:ext uri="{FF2B5EF4-FFF2-40B4-BE49-F238E27FC236}">
                <a16:creationId xmlns:a16="http://schemas.microsoft.com/office/drawing/2014/main" id="{B35D691D-8FFD-8B23-7033-179650160271}"/>
              </a:ext>
            </a:extLst>
          </p:cNvPr>
          <p:cNvPicPr>
            <a:picLocks noChangeAspect="1"/>
          </p:cNvPicPr>
          <p:nvPr/>
        </p:nvPicPr>
        <p:blipFill>
          <a:blip r:embed="rId2"/>
          <a:stretch>
            <a:fillRect/>
          </a:stretch>
        </p:blipFill>
        <p:spPr>
          <a:xfrm>
            <a:off x="4625708" y="76200"/>
            <a:ext cx="3477479" cy="6665168"/>
          </a:xfrm>
          <a:prstGeom prst="rect">
            <a:avLst/>
          </a:prstGeom>
        </p:spPr>
      </p:pic>
    </p:spTree>
    <p:extLst>
      <p:ext uri="{BB962C8B-B14F-4D97-AF65-F5344CB8AC3E}">
        <p14:creationId xmlns:p14="http://schemas.microsoft.com/office/powerpoint/2010/main" val="2592894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7467600" cy="1143000"/>
          </a:xfrm>
        </p:spPr>
        <p:txBody>
          <a:bodyPr/>
          <a:lstStyle/>
          <a:p>
            <a:r>
              <a:rPr lang="en-IN" dirty="0"/>
              <a:t>LITERATURE SURVEY</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3086610613"/>
              </p:ext>
            </p:extLst>
          </p:nvPr>
        </p:nvGraphicFramePr>
        <p:xfrm>
          <a:off x="357158" y="1285781"/>
          <a:ext cx="8286808" cy="4221312"/>
        </p:xfrm>
        <a:graphic>
          <a:graphicData uri="http://schemas.openxmlformats.org/drawingml/2006/table">
            <a:tbl>
              <a:tblPr firstRow="1" bandRow="1">
                <a:tableStyleId>{5C22544A-7EE6-4342-B048-85BDC9FD1C3A}</a:tableStyleId>
              </a:tblPr>
              <a:tblGrid>
                <a:gridCol w="1118498">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2736304">
                  <a:extLst>
                    <a:ext uri="{9D8B030D-6E8A-4147-A177-3AD203B41FA5}">
                      <a16:colId xmlns:a16="http://schemas.microsoft.com/office/drawing/2014/main" val="20002"/>
                    </a:ext>
                  </a:extLst>
                </a:gridCol>
                <a:gridCol w="1839718">
                  <a:extLst>
                    <a:ext uri="{9D8B030D-6E8A-4147-A177-3AD203B41FA5}">
                      <a16:colId xmlns:a16="http://schemas.microsoft.com/office/drawing/2014/main" val="20003"/>
                    </a:ext>
                  </a:extLst>
                </a:gridCol>
              </a:tblGrid>
              <a:tr h="868512">
                <a:tc>
                  <a:txBody>
                    <a:bodyPr/>
                    <a:lstStyle/>
                    <a:p>
                      <a:pPr algn="ctr"/>
                      <a:r>
                        <a:rPr lang="en-IN" sz="1400"/>
                        <a:t>SL Number</a:t>
                      </a:r>
                      <a:endParaRPr lang="en-US" sz="1400" dirty="0"/>
                    </a:p>
                  </a:txBody>
                  <a:tcPr/>
                </a:tc>
                <a:tc>
                  <a:txBody>
                    <a:bodyPr/>
                    <a:lstStyle/>
                    <a:p>
                      <a:pPr algn="ctr"/>
                      <a:r>
                        <a:rPr lang="en-IN" sz="1400" dirty="0"/>
                        <a:t>Paper Title, Author,</a:t>
                      </a:r>
                      <a:r>
                        <a:rPr lang="en-IN" sz="1400" baseline="0" dirty="0"/>
                        <a:t> Year of Publication</a:t>
                      </a:r>
                      <a:endParaRPr lang="en-US" sz="1400" dirty="0"/>
                    </a:p>
                  </a:txBody>
                  <a:tcPr/>
                </a:tc>
                <a:tc>
                  <a:txBody>
                    <a:bodyPr/>
                    <a:lstStyle/>
                    <a:p>
                      <a:pPr algn="ctr"/>
                      <a:r>
                        <a:rPr lang="en-IN" sz="1400"/>
                        <a:t>Abstract , Technique mentioned</a:t>
                      </a:r>
                      <a:endParaRPr lang="en-US" sz="1400" dirty="0"/>
                    </a:p>
                  </a:txBody>
                  <a:tcPr/>
                </a:tc>
                <a:tc>
                  <a:txBody>
                    <a:bodyPr/>
                    <a:lstStyle/>
                    <a:p>
                      <a:pPr algn="ctr"/>
                      <a:r>
                        <a:rPr lang="en-IN" sz="1400" dirty="0"/>
                        <a:t>Limitations</a:t>
                      </a:r>
                      <a:endParaRPr lang="en-US" sz="1400" dirty="0"/>
                    </a:p>
                  </a:txBody>
                  <a:tcPr/>
                </a:tc>
                <a:extLst>
                  <a:ext uri="{0D108BD9-81ED-4DB2-BD59-A6C34878D82A}">
                    <a16:rowId xmlns:a16="http://schemas.microsoft.com/office/drawing/2014/main" val="10000"/>
                  </a:ext>
                </a:extLst>
              </a:tr>
              <a:tr h="3274973">
                <a:tc>
                  <a:txBody>
                    <a:bodyPr/>
                    <a:lstStyle/>
                    <a:p>
                      <a:pPr algn="ctr"/>
                      <a:r>
                        <a:rPr lang="en-IN" sz="1600" dirty="0">
                          <a:latin typeface="Times New Roman" pitchFamily="18" charset="0"/>
                          <a:cs typeface="Times New Roman" pitchFamily="18" charset="0"/>
                        </a:rPr>
                        <a:t>2.</a:t>
                      </a:r>
                      <a:endParaRPr lang="en-US" sz="1600" dirty="0">
                        <a:latin typeface="Times New Roman" pitchFamily="18" charset="0"/>
                        <a:cs typeface="Times New Roman" pitchFamily="18" charset="0"/>
                      </a:endParaRPr>
                    </a:p>
                  </a:txBody>
                  <a:tcPr/>
                </a:tc>
                <a:tc>
                  <a:txBody>
                    <a:bodyPr/>
                    <a:lstStyle/>
                    <a:p>
                      <a:pPr rtl="0"/>
                      <a:r>
                        <a:rPr kumimoji="0" lang="en-IN" sz="1800" b="0" i="0" u="none" strike="noStrike" kern="1200" dirty="0">
                          <a:solidFill>
                            <a:schemeClr val="dk1"/>
                          </a:solidFill>
                          <a:effectLst/>
                          <a:latin typeface="+mn-lt"/>
                          <a:ea typeface="+mn-ea"/>
                          <a:cs typeface="+mn-cs"/>
                        </a:rPr>
                        <a:t>Hao, Y., Xu, Z. J., Liu, Y., Wang, J., &amp; Fan, J. L. (2019). Effective crowd anomaly detection through </a:t>
                      </a:r>
                      <a:r>
                        <a:rPr kumimoji="0" lang="en-IN" sz="1800" b="0" i="0" u="none" strike="noStrike" kern="1200" dirty="0" err="1">
                          <a:solidFill>
                            <a:schemeClr val="dk1"/>
                          </a:solidFill>
                          <a:effectLst/>
                          <a:latin typeface="+mn-lt"/>
                          <a:ea typeface="+mn-ea"/>
                          <a:cs typeface="+mn-cs"/>
                        </a:rPr>
                        <a:t>spatio</a:t>
                      </a:r>
                      <a:r>
                        <a:rPr kumimoji="0" lang="en-IN" sz="1800" b="0" i="0" u="none" strike="noStrike" kern="1200" dirty="0">
                          <a:solidFill>
                            <a:schemeClr val="dk1"/>
                          </a:solidFill>
                          <a:effectLst/>
                          <a:latin typeface="+mn-lt"/>
                          <a:ea typeface="+mn-ea"/>
                          <a:cs typeface="+mn-cs"/>
                        </a:rPr>
                        <a:t>-temporal texture analysis. </a:t>
                      </a:r>
                      <a:r>
                        <a:rPr kumimoji="0" lang="en-IN" sz="1800" b="0" i="1" u="none" strike="noStrike" kern="1200" dirty="0">
                          <a:solidFill>
                            <a:schemeClr val="dk1"/>
                          </a:solidFill>
                          <a:effectLst/>
                          <a:latin typeface="+mn-lt"/>
                          <a:ea typeface="+mn-ea"/>
                          <a:cs typeface="+mn-cs"/>
                        </a:rPr>
                        <a:t>International Journal of Automation and Computing</a:t>
                      </a:r>
                      <a:r>
                        <a:rPr kumimoji="0" lang="en-IN" sz="1800" b="0" i="0" u="none" strike="noStrike" kern="1200" dirty="0">
                          <a:solidFill>
                            <a:schemeClr val="dk1"/>
                          </a:solidFill>
                          <a:effectLst/>
                          <a:latin typeface="+mn-lt"/>
                          <a:ea typeface="+mn-ea"/>
                          <a:cs typeface="+mn-cs"/>
                        </a:rPr>
                        <a:t>, </a:t>
                      </a:r>
                      <a:r>
                        <a:rPr kumimoji="0" lang="en-IN" sz="1800" b="0" i="1" u="none" strike="noStrike" kern="1200" dirty="0">
                          <a:solidFill>
                            <a:schemeClr val="dk1"/>
                          </a:solidFill>
                          <a:effectLst/>
                          <a:latin typeface="+mn-lt"/>
                          <a:ea typeface="+mn-ea"/>
                          <a:cs typeface="+mn-cs"/>
                        </a:rPr>
                        <a:t>16</a:t>
                      </a:r>
                      <a:r>
                        <a:rPr kumimoji="0" lang="en-IN" sz="1800" b="0" i="0" u="none" strike="noStrike" kern="1200" dirty="0">
                          <a:solidFill>
                            <a:schemeClr val="dk1"/>
                          </a:solidFill>
                          <a:effectLst/>
                          <a:latin typeface="+mn-lt"/>
                          <a:ea typeface="+mn-ea"/>
                          <a:cs typeface="+mn-cs"/>
                        </a:rPr>
                        <a:t>(1), 27-39.</a:t>
                      </a:r>
                      <a:endParaRPr lang="en-IN" b="0" dirty="0">
                        <a:effectLst/>
                      </a:endParaRPr>
                    </a:p>
                    <a:p>
                      <a:endParaRPr lang="en-US" sz="1600" dirty="0">
                        <a:latin typeface="Times New Roman" pitchFamily="18" charset="0"/>
                        <a:cs typeface="Times New Roman" pitchFamily="18" charset="0"/>
                      </a:endParaRPr>
                    </a:p>
                  </a:txBody>
                  <a:tcPr/>
                </a:tc>
                <a:tc>
                  <a:txBody>
                    <a:bodyPr/>
                    <a:lstStyle/>
                    <a:p>
                      <a:pPr rtl="0"/>
                      <a:r>
                        <a:rPr kumimoji="0" lang="en-IN" sz="1800" b="1" i="0" u="none" strike="noStrike" kern="1200" dirty="0" err="1">
                          <a:solidFill>
                            <a:schemeClr val="dk1"/>
                          </a:solidFill>
                          <a:effectLst/>
                          <a:latin typeface="+mn-lt"/>
                          <a:ea typeface="+mn-ea"/>
                          <a:cs typeface="+mn-cs"/>
                        </a:rPr>
                        <a:t>Spatio</a:t>
                      </a:r>
                      <a:r>
                        <a:rPr kumimoji="0" lang="en-IN" sz="1800" b="1" i="0" u="none" strike="noStrike" kern="1200" dirty="0">
                          <a:solidFill>
                            <a:schemeClr val="dk1"/>
                          </a:solidFill>
                          <a:effectLst/>
                          <a:latin typeface="+mn-lt"/>
                          <a:ea typeface="+mn-ea"/>
                          <a:cs typeface="+mn-cs"/>
                        </a:rPr>
                        <a:t>-temporal texture analysis</a:t>
                      </a:r>
                      <a:r>
                        <a:rPr kumimoji="0" lang="en-IN" sz="1800" b="0" i="0" u="none" strike="noStrike" kern="1200" dirty="0">
                          <a:solidFill>
                            <a:schemeClr val="dk1"/>
                          </a:solidFill>
                          <a:effectLst/>
                          <a:latin typeface="+mn-lt"/>
                          <a:ea typeface="+mn-ea"/>
                          <a:cs typeface="+mn-cs"/>
                        </a:rPr>
                        <a:t> approach using </a:t>
                      </a:r>
                      <a:r>
                        <a:rPr kumimoji="0" lang="en-IN" sz="1800" b="1" i="0" u="none" strike="noStrike" kern="1200" dirty="0">
                          <a:solidFill>
                            <a:schemeClr val="dk1"/>
                          </a:solidFill>
                          <a:effectLst/>
                          <a:latin typeface="+mn-lt"/>
                          <a:ea typeface="+mn-ea"/>
                          <a:cs typeface="+mn-cs"/>
                        </a:rPr>
                        <a:t>Gabor filtering, information entropy-based selection, </a:t>
                      </a:r>
                      <a:r>
                        <a:rPr kumimoji="0" lang="en-IN" sz="1800" b="0" i="0" u="none" strike="noStrike" kern="1200" dirty="0">
                          <a:solidFill>
                            <a:schemeClr val="dk1"/>
                          </a:solidFill>
                          <a:effectLst/>
                          <a:latin typeface="+mn-lt"/>
                          <a:ea typeface="+mn-ea"/>
                          <a:cs typeface="+mn-cs"/>
                        </a:rPr>
                        <a:t>and </a:t>
                      </a:r>
                      <a:r>
                        <a:rPr kumimoji="0" lang="en-IN" sz="1800" b="1" i="0" u="none" strike="noStrike" kern="1200" dirty="0" err="1">
                          <a:solidFill>
                            <a:schemeClr val="dk1"/>
                          </a:solidFill>
                          <a:effectLst/>
                          <a:latin typeface="+mn-lt"/>
                          <a:ea typeface="+mn-ea"/>
                          <a:cs typeface="+mn-cs"/>
                        </a:rPr>
                        <a:t>gray</a:t>
                      </a:r>
                      <a:r>
                        <a:rPr kumimoji="0" lang="en-IN" sz="1800" b="1" i="0" u="none" strike="noStrike" kern="1200" dirty="0">
                          <a:solidFill>
                            <a:schemeClr val="dk1"/>
                          </a:solidFill>
                          <a:effectLst/>
                          <a:latin typeface="+mn-lt"/>
                          <a:ea typeface="+mn-ea"/>
                          <a:cs typeface="+mn-cs"/>
                        </a:rPr>
                        <a:t> level co-occurrence matrix </a:t>
                      </a:r>
                      <a:r>
                        <a:rPr kumimoji="0" lang="en-IN" sz="1800" b="1" i="0" u="none" strike="noStrike" kern="1200" dirty="0" err="1">
                          <a:solidFill>
                            <a:schemeClr val="dk1"/>
                          </a:solidFill>
                          <a:effectLst/>
                          <a:latin typeface="+mn-lt"/>
                          <a:ea typeface="+mn-ea"/>
                          <a:cs typeface="+mn-cs"/>
                        </a:rPr>
                        <a:t>modeling</a:t>
                      </a:r>
                      <a:r>
                        <a:rPr kumimoji="0" lang="en-IN" sz="1800" b="0" i="0" u="none" strike="noStrike" kern="1200" dirty="0">
                          <a:solidFill>
                            <a:schemeClr val="dk1"/>
                          </a:solidFill>
                          <a:effectLst/>
                          <a:latin typeface="+mn-lt"/>
                          <a:ea typeface="+mn-ea"/>
                          <a:cs typeface="+mn-cs"/>
                        </a:rPr>
                        <a:t> to effectively detect abnormal crowd </a:t>
                      </a:r>
                      <a:r>
                        <a:rPr kumimoji="0" lang="en-IN" sz="1800" b="0" i="0" u="none" strike="noStrike" kern="1200" dirty="0" err="1">
                          <a:solidFill>
                            <a:schemeClr val="dk1"/>
                          </a:solidFill>
                          <a:effectLst/>
                          <a:latin typeface="+mn-lt"/>
                          <a:ea typeface="+mn-ea"/>
                          <a:cs typeface="+mn-cs"/>
                        </a:rPr>
                        <a:t>behaviors</a:t>
                      </a:r>
                      <a:r>
                        <a:rPr kumimoji="0" lang="en-IN" sz="1800" b="0" i="0" u="none" strike="noStrike" kern="1200" dirty="0">
                          <a:solidFill>
                            <a:schemeClr val="dk1"/>
                          </a:solidFill>
                          <a:effectLst/>
                          <a:latin typeface="+mn-lt"/>
                          <a:ea typeface="+mn-ea"/>
                          <a:cs typeface="+mn-cs"/>
                        </a:rPr>
                        <a:t>.</a:t>
                      </a:r>
                      <a:br>
                        <a:rPr lang="en-IN" sz="1600" b="0" dirty="0">
                          <a:effectLst/>
                        </a:rPr>
                      </a:br>
                      <a:endParaRPr lang="en-US" sz="1600" dirty="0">
                        <a:latin typeface="Times New Roman" pitchFamily="18" charset="0"/>
                        <a:cs typeface="Times New Roman" pitchFamily="18" charset="0"/>
                      </a:endParaRPr>
                    </a:p>
                  </a:txBody>
                  <a:tcPr/>
                </a:tc>
                <a:tc>
                  <a:txBody>
                    <a:bodyPr/>
                    <a:lstStyle/>
                    <a:p>
                      <a:pPr rtl="0"/>
                      <a:br>
                        <a:rPr lang="en-IN" sz="1600" b="0" dirty="0">
                          <a:effectLst/>
                        </a:rPr>
                      </a:br>
                      <a:r>
                        <a:rPr kumimoji="0" lang="en-IN" sz="1800" b="0" i="0" u="none" strike="noStrike" kern="1200" dirty="0">
                          <a:solidFill>
                            <a:schemeClr val="dk1"/>
                          </a:solidFill>
                          <a:effectLst/>
                          <a:latin typeface="+mn-lt"/>
                          <a:ea typeface="+mn-ea"/>
                          <a:cs typeface="+mn-cs"/>
                        </a:rPr>
                        <a:t>Occlusion handling</a:t>
                      </a:r>
                      <a:endParaRPr lang="en-IN" b="0" dirty="0">
                        <a:effectLst/>
                      </a:endParaRPr>
                    </a:p>
                    <a:p>
                      <a:pPr rtl="0"/>
                      <a:r>
                        <a:rPr kumimoji="0" lang="en-IN" sz="1800" b="0" i="0" u="none" strike="noStrike" kern="1200" dirty="0">
                          <a:solidFill>
                            <a:schemeClr val="dk1"/>
                          </a:solidFill>
                          <a:effectLst/>
                          <a:latin typeface="+mn-lt"/>
                          <a:ea typeface="+mn-ea"/>
                          <a:cs typeface="+mn-cs"/>
                        </a:rPr>
                        <a:t>Need for large annotated data</a:t>
                      </a:r>
                      <a:endParaRPr lang="en-IN" b="0" dirty="0">
                        <a:effectLst/>
                      </a:endParaRPr>
                    </a:p>
                    <a:p>
                      <a:pPr rtl="0"/>
                      <a:r>
                        <a:rPr kumimoji="0" lang="en-IN" sz="1800" b="0" i="0" u="none" strike="noStrike" kern="1200" dirty="0">
                          <a:solidFill>
                            <a:schemeClr val="dk1"/>
                          </a:solidFill>
                          <a:effectLst/>
                          <a:latin typeface="+mn-lt"/>
                          <a:ea typeface="+mn-ea"/>
                          <a:cs typeface="+mn-cs"/>
                        </a:rPr>
                        <a:t>Real-time optimizations. </a:t>
                      </a:r>
                      <a:endParaRPr lang="en-IN" b="0" dirty="0">
                        <a:effectLst/>
                      </a:endParaRPr>
                    </a:p>
                    <a:p>
                      <a:br>
                        <a:rPr lang="en-IN" dirty="0"/>
                      </a:br>
                      <a:br>
                        <a:rPr lang="en-IN" sz="1600" b="0" dirty="0">
                          <a:effectLst/>
                        </a:rPr>
                      </a:b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bl>
          </a:graphicData>
        </a:graphic>
      </p:graphicFrame>
      <p:pic>
        <p:nvPicPr>
          <p:cNvPr id="6" name="Picture 5">
            <a:extLst>
              <a:ext uri="{FF2B5EF4-FFF2-40B4-BE49-F238E27FC236}">
                <a16:creationId xmlns:a16="http://schemas.microsoft.com/office/drawing/2014/main" id="{FF35A2AD-38F5-CE61-FDF1-FFEB92184A25}"/>
              </a:ext>
            </a:extLst>
          </p:cNvPr>
          <p:cNvPicPr>
            <a:picLocks noChangeAspect="1"/>
          </p:cNvPicPr>
          <p:nvPr/>
        </p:nvPicPr>
        <p:blipFill>
          <a:blip r:embed="rId2"/>
          <a:stretch>
            <a:fillRect/>
          </a:stretch>
        </p:blipFill>
        <p:spPr>
          <a:xfrm>
            <a:off x="3023828" y="5480082"/>
            <a:ext cx="1280092" cy="1316492"/>
          </a:xfrm>
          <a:prstGeom prst="rect">
            <a:avLst/>
          </a:prstGeom>
        </p:spPr>
      </p:pic>
      <p:pic>
        <p:nvPicPr>
          <p:cNvPr id="8" name="Picture 7">
            <a:extLst>
              <a:ext uri="{FF2B5EF4-FFF2-40B4-BE49-F238E27FC236}">
                <a16:creationId xmlns:a16="http://schemas.microsoft.com/office/drawing/2014/main" id="{F3C5C937-D197-4E42-5402-9DDCE664F194}"/>
              </a:ext>
            </a:extLst>
          </p:cNvPr>
          <p:cNvPicPr>
            <a:picLocks noChangeAspect="1"/>
          </p:cNvPicPr>
          <p:nvPr/>
        </p:nvPicPr>
        <p:blipFill>
          <a:blip r:embed="rId3"/>
          <a:stretch>
            <a:fillRect/>
          </a:stretch>
        </p:blipFill>
        <p:spPr>
          <a:xfrm>
            <a:off x="1977338" y="5514227"/>
            <a:ext cx="1046490" cy="1084057"/>
          </a:xfrm>
          <a:prstGeom prst="rect">
            <a:avLst/>
          </a:prstGeom>
        </p:spPr>
      </p:pic>
      <p:pic>
        <p:nvPicPr>
          <p:cNvPr id="10" name="Picture 9">
            <a:extLst>
              <a:ext uri="{FF2B5EF4-FFF2-40B4-BE49-F238E27FC236}">
                <a16:creationId xmlns:a16="http://schemas.microsoft.com/office/drawing/2014/main" id="{47B9EB58-B1BC-AC3A-267A-1E5A66454A02}"/>
              </a:ext>
            </a:extLst>
          </p:cNvPr>
          <p:cNvPicPr>
            <a:picLocks noChangeAspect="1"/>
          </p:cNvPicPr>
          <p:nvPr/>
        </p:nvPicPr>
        <p:blipFill rotWithShape="1">
          <a:blip r:embed="rId4"/>
          <a:srcRect t="8220" r="2537"/>
          <a:stretch/>
        </p:blipFill>
        <p:spPr>
          <a:xfrm>
            <a:off x="4303920" y="5514227"/>
            <a:ext cx="2588170" cy="1248203"/>
          </a:xfrm>
          <a:prstGeom prst="rect">
            <a:avLst/>
          </a:prstGeom>
        </p:spPr>
      </p:pic>
    </p:spTree>
    <p:extLst>
      <p:ext uri="{BB962C8B-B14F-4D97-AF65-F5344CB8AC3E}">
        <p14:creationId xmlns:p14="http://schemas.microsoft.com/office/powerpoint/2010/main" val="795034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7467600" cy="1143000"/>
          </a:xfrm>
        </p:spPr>
        <p:txBody>
          <a:bodyPr/>
          <a:lstStyle/>
          <a:p>
            <a:r>
              <a:rPr lang="en-IN" dirty="0"/>
              <a:t>LITERATURE SURVEY</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173036345"/>
              </p:ext>
            </p:extLst>
          </p:nvPr>
        </p:nvGraphicFramePr>
        <p:xfrm>
          <a:off x="357158" y="1285781"/>
          <a:ext cx="8286808" cy="4143485"/>
        </p:xfrm>
        <a:graphic>
          <a:graphicData uri="http://schemas.openxmlformats.org/drawingml/2006/table">
            <a:tbl>
              <a:tblPr firstRow="1" bandRow="1">
                <a:tableStyleId>{5C22544A-7EE6-4342-B048-85BDC9FD1C3A}</a:tableStyleId>
              </a:tblPr>
              <a:tblGrid>
                <a:gridCol w="974482">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2343774">
                  <a:extLst>
                    <a:ext uri="{9D8B030D-6E8A-4147-A177-3AD203B41FA5}">
                      <a16:colId xmlns:a16="http://schemas.microsoft.com/office/drawing/2014/main" val="20003"/>
                    </a:ext>
                  </a:extLst>
                </a:gridCol>
              </a:tblGrid>
              <a:tr h="868512">
                <a:tc>
                  <a:txBody>
                    <a:bodyPr/>
                    <a:lstStyle/>
                    <a:p>
                      <a:pPr algn="ctr"/>
                      <a:r>
                        <a:rPr lang="en-IN" sz="1400" dirty="0"/>
                        <a:t>SL Number</a:t>
                      </a:r>
                      <a:endParaRPr lang="en-US" sz="1400" dirty="0"/>
                    </a:p>
                  </a:txBody>
                  <a:tcPr/>
                </a:tc>
                <a:tc>
                  <a:txBody>
                    <a:bodyPr/>
                    <a:lstStyle/>
                    <a:p>
                      <a:pPr algn="ctr"/>
                      <a:r>
                        <a:rPr lang="en-IN" sz="1400" dirty="0"/>
                        <a:t>Paper Title, Author,</a:t>
                      </a:r>
                      <a:r>
                        <a:rPr lang="en-IN" sz="1400" baseline="0" dirty="0"/>
                        <a:t> Year of Publication</a:t>
                      </a:r>
                      <a:endParaRPr lang="en-US" sz="1400" dirty="0"/>
                    </a:p>
                  </a:txBody>
                  <a:tcPr/>
                </a:tc>
                <a:tc>
                  <a:txBody>
                    <a:bodyPr/>
                    <a:lstStyle/>
                    <a:p>
                      <a:pPr algn="ctr"/>
                      <a:r>
                        <a:rPr lang="en-IN" sz="1400" dirty="0"/>
                        <a:t>Abstract , Technique mentioned</a:t>
                      </a:r>
                      <a:endParaRPr lang="en-US" sz="1400" dirty="0"/>
                    </a:p>
                  </a:txBody>
                  <a:tcPr/>
                </a:tc>
                <a:tc>
                  <a:txBody>
                    <a:bodyPr/>
                    <a:lstStyle/>
                    <a:p>
                      <a:pPr algn="ctr"/>
                      <a:r>
                        <a:rPr lang="en-IN" sz="1400" dirty="0"/>
                        <a:t>Limitations</a:t>
                      </a:r>
                      <a:endParaRPr lang="en-US" sz="1400" dirty="0"/>
                    </a:p>
                  </a:txBody>
                  <a:tcPr/>
                </a:tc>
                <a:extLst>
                  <a:ext uri="{0D108BD9-81ED-4DB2-BD59-A6C34878D82A}">
                    <a16:rowId xmlns:a16="http://schemas.microsoft.com/office/drawing/2014/main" val="10000"/>
                  </a:ext>
                </a:extLst>
              </a:tr>
              <a:tr h="3274973">
                <a:tc>
                  <a:txBody>
                    <a:bodyPr/>
                    <a:lstStyle/>
                    <a:p>
                      <a:pPr algn="ctr"/>
                      <a:r>
                        <a:rPr lang="en-IN" sz="1600" dirty="0">
                          <a:latin typeface="Times New Roman" pitchFamily="18" charset="0"/>
                          <a:cs typeface="Times New Roman" pitchFamily="18" charset="0"/>
                        </a:rPr>
                        <a:t>3.</a:t>
                      </a:r>
                      <a:endParaRPr lang="en-US" sz="1600" dirty="0">
                        <a:latin typeface="Times New Roman" pitchFamily="18" charset="0"/>
                        <a:cs typeface="Times New Roman" pitchFamily="18" charset="0"/>
                      </a:endParaRPr>
                    </a:p>
                  </a:txBody>
                  <a:tcPr/>
                </a:tc>
                <a:tc>
                  <a:txBody>
                    <a:bodyPr/>
                    <a:lstStyle/>
                    <a:p>
                      <a:pPr rtl="0"/>
                      <a:r>
                        <a:rPr kumimoji="0" lang="en-IN" sz="1800" b="0" i="1" u="none" strike="noStrike" kern="1200" dirty="0">
                          <a:solidFill>
                            <a:schemeClr val="dk1"/>
                          </a:solidFill>
                          <a:effectLst/>
                          <a:latin typeface="+mn-lt"/>
                          <a:ea typeface="+mn-ea"/>
                          <a:cs typeface="+mn-cs"/>
                        </a:rPr>
                        <a:t>Zhang, X., Yang, X., Zhang, W., Li, G., &amp; Yu, H. (2021). Crowd emotion evaluation based on fuzzy inference of arousal and valence. Neurocomputing, 445, 194-205.</a:t>
                      </a:r>
                      <a:br>
                        <a:rPr lang="en-IN" dirty="0"/>
                      </a:br>
                      <a:endParaRPr lang="en-US" sz="1600" dirty="0">
                        <a:latin typeface="Times New Roman" pitchFamily="18" charset="0"/>
                        <a:cs typeface="Times New Roman" pitchFamily="18" charset="0"/>
                      </a:endParaRPr>
                    </a:p>
                  </a:txBody>
                  <a:tcPr/>
                </a:tc>
                <a:tc>
                  <a:txBody>
                    <a:bodyPr/>
                    <a:lstStyle/>
                    <a:p>
                      <a:pPr rtl="0"/>
                      <a:r>
                        <a:rPr kumimoji="0" lang="en-IN" sz="1800" b="0" i="0" u="none" strike="noStrike" kern="1200" dirty="0">
                          <a:solidFill>
                            <a:schemeClr val="dk1"/>
                          </a:solidFill>
                          <a:effectLst/>
                          <a:latin typeface="+mn-lt"/>
                          <a:ea typeface="+mn-ea"/>
                          <a:cs typeface="+mn-cs"/>
                        </a:rPr>
                        <a:t>Crowd </a:t>
                      </a:r>
                      <a:r>
                        <a:rPr kumimoji="0" lang="en-IN" sz="1800" b="0" i="0" u="none" strike="noStrike" kern="1200" dirty="0" err="1">
                          <a:solidFill>
                            <a:schemeClr val="dk1"/>
                          </a:solidFill>
                          <a:effectLst/>
                          <a:latin typeface="+mn-lt"/>
                          <a:ea typeface="+mn-ea"/>
                          <a:cs typeface="+mn-cs"/>
                        </a:rPr>
                        <a:t>behavior</a:t>
                      </a:r>
                      <a:r>
                        <a:rPr kumimoji="0" lang="en-IN" sz="1800" b="0" i="0" u="none" strike="noStrike" kern="1200" dirty="0">
                          <a:solidFill>
                            <a:schemeClr val="dk1"/>
                          </a:solidFill>
                          <a:effectLst/>
                          <a:latin typeface="+mn-lt"/>
                          <a:ea typeface="+mn-ea"/>
                          <a:cs typeface="+mn-cs"/>
                        </a:rPr>
                        <a:t> analysis</a:t>
                      </a:r>
                      <a:endParaRPr lang="en-IN" b="0" dirty="0">
                        <a:effectLst/>
                      </a:endParaRPr>
                    </a:p>
                    <a:p>
                      <a:pPr rtl="0"/>
                      <a:r>
                        <a:rPr kumimoji="0" lang="en-IN" sz="1800" b="0" i="0" u="none" strike="noStrike" kern="1200" dirty="0">
                          <a:solidFill>
                            <a:schemeClr val="dk1"/>
                          </a:solidFill>
                          <a:effectLst/>
                          <a:latin typeface="+mn-lt"/>
                          <a:ea typeface="+mn-ea"/>
                          <a:cs typeface="+mn-cs"/>
                        </a:rPr>
                        <a:t>Crowd emotion evaluation </a:t>
                      </a:r>
                      <a:endParaRPr lang="en-IN" b="0" dirty="0">
                        <a:effectLst/>
                      </a:endParaRPr>
                    </a:p>
                    <a:p>
                      <a:pPr rtl="0"/>
                      <a:r>
                        <a:rPr kumimoji="0" lang="en-IN" sz="1800" b="0" i="0" u="none" strike="noStrike" kern="1200" dirty="0">
                          <a:solidFill>
                            <a:schemeClr val="dk1"/>
                          </a:solidFill>
                          <a:effectLst/>
                          <a:latin typeface="+mn-lt"/>
                          <a:ea typeface="+mn-ea"/>
                          <a:cs typeface="+mn-cs"/>
                        </a:rPr>
                        <a:t>Fuzzy inference </a:t>
                      </a:r>
                      <a:endParaRPr lang="en-IN" b="0" dirty="0">
                        <a:effectLst/>
                      </a:endParaRPr>
                    </a:p>
                    <a:p>
                      <a:pPr rtl="0"/>
                      <a:r>
                        <a:rPr kumimoji="0" lang="en-IN" sz="1800" b="0" i="0" u="none" strike="noStrike" kern="1200" dirty="0">
                          <a:solidFill>
                            <a:schemeClr val="dk1"/>
                          </a:solidFill>
                          <a:effectLst/>
                          <a:latin typeface="+mn-lt"/>
                          <a:ea typeface="+mn-ea"/>
                          <a:cs typeface="+mn-cs"/>
                        </a:rPr>
                        <a:t>Emotional model </a:t>
                      </a:r>
                      <a:endParaRPr lang="en-IN" b="0" dirty="0">
                        <a:effectLst/>
                      </a:endParaRPr>
                    </a:p>
                    <a:p>
                      <a:pPr rtl="0"/>
                      <a:r>
                        <a:rPr kumimoji="0" lang="en-IN" sz="1800" b="0" i="0" u="none" strike="noStrike" kern="1200" dirty="0">
                          <a:solidFill>
                            <a:schemeClr val="dk1"/>
                          </a:solidFill>
                          <a:effectLst/>
                          <a:latin typeface="+mn-lt"/>
                          <a:ea typeface="+mn-ea"/>
                          <a:cs typeface="+mn-cs"/>
                        </a:rPr>
                        <a:t>Arousal and valence </a:t>
                      </a:r>
                      <a:endParaRPr lang="en-IN" b="0" dirty="0">
                        <a:effectLst/>
                      </a:endParaRPr>
                    </a:p>
                    <a:p>
                      <a:pPr rtl="0"/>
                      <a:r>
                        <a:rPr kumimoji="0" lang="en-IN" sz="1800" b="0" i="0" u="none" strike="noStrike" kern="1200" dirty="0">
                          <a:solidFill>
                            <a:schemeClr val="dk1"/>
                          </a:solidFill>
                          <a:effectLst/>
                          <a:latin typeface="+mn-lt"/>
                          <a:ea typeface="+mn-ea"/>
                          <a:cs typeface="+mn-cs"/>
                        </a:rPr>
                        <a:t>Crowd surveillance</a:t>
                      </a:r>
                      <a:endParaRPr lang="en-IN" b="0" dirty="0">
                        <a:effectLst/>
                      </a:endParaRPr>
                    </a:p>
                    <a:p>
                      <a:endParaRPr lang="en-US" sz="1600" dirty="0">
                        <a:latin typeface="Times New Roman" pitchFamily="18" charset="0"/>
                        <a:cs typeface="Times New Roman" pitchFamily="18" charset="0"/>
                      </a:endParaRPr>
                    </a:p>
                  </a:txBody>
                  <a:tcPr/>
                </a:tc>
                <a:tc>
                  <a:txBody>
                    <a:bodyPr/>
                    <a:lstStyle/>
                    <a:p>
                      <a:pPr rtl="0"/>
                      <a:r>
                        <a:rPr kumimoji="0" lang="en-IN" sz="1800" b="0" i="0" u="none" strike="noStrike" kern="1200" dirty="0">
                          <a:solidFill>
                            <a:schemeClr val="dk1"/>
                          </a:solidFill>
                          <a:effectLst/>
                          <a:latin typeface="+mn-lt"/>
                          <a:ea typeface="+mn-ea"/>
                          <a:cs typeface="+mn-cs"/>
                        </a:rPr>
                        <a:t>Doesn't account for the meaning or context of the scene</a:t>
                      </a:r>
                      <a:br>
                        <a:rPr lang="en-IN" b="0" dirty="0">
                          <a:effectLst/>
                        </a:rPr>
                      </a:br>
                      <a:r>
                        <a:rPr kumimoji="0" lang="en-IN" sz="1800" b="0" i="0" u="none" strike="noStrike" kern="1200" dirty="0">
                          <a:solidFill>
                            <a:schemeClr val="dk1"/>
                          </a:solidFill>
                          <a:effectLst/>
                          <a:latin typeface="+mn-lt"/>
                          <a:ea typeface="+mn-ea"/>
                          <a:cs typeface="+mn-cs"/>
                        </a:rPr>
                        <a:t>Making it less effective in distinguishing emotions in scenes with similar crowd movements but different meanings.</a:t>
                      </a:r>
                      <a:endParaRPr lang="en-IN" b="0" dirty="0">
                        <a:effectLst/>
                      </a:endParaRPr>
                    </a:p>
                  </a:txBody>
                  <a:tcPr/>
                </a:tc>
                <a:extLst>
                  <a:ext uri="{0D108BD9-81ED-4DB2-BD59-A6C34878D82A}">
                    <a16:rowId xmlns:a16="http://schemas.microsoft.com/office/drawing/2014/main" val="10001"/>
                  </a:ext>
                </a:extLst>
              </a:tr>
            </a:tbl>
          </a:graphicData>
        </a:graphic>
      </p:graphicFrame>
      <p:sp>
        <p:nvSpPr>
          <p:cNvPr id="4" name="TextBox 3">
            <a:extLst>
              <a:ext uri="{FF2B5EF4-FFF2-40B4-BE49-F238E27FC236}">
                <a16:creationId xmlns:a16="http://schemas.microsoft.com/office/drawing/2014/main" id="{00201960-AF07-6B2A-EF38-6560022141C8}"/>
              </a:ext>
            </a:extLst>
          </p:cNvPr>
          <p:cNvSpPr txBox="1"/>
          <p:nvPr/>
        </p:nvSpPr>
        <p:spPr>
          <a:xfrm>
            <a:off x="2286000" y="3260831"/>
            <a:ext cx="4572000" cy="369332"/>
          </a:xfrm>
          <a:prstGeom prst="rect">
            <a:avLst/>
          </a:prstGeom>
          <a:noFill/>
        </p:spPr>
        <p:txBody>
          <a:bodyPr wrap="square">
            <a:spAutoFit/>
          </a:bodyPr>
          <a:lstStyle/>
          <a:p>
            <a:r>
              <a:rPr lang="en-IN" b="0" dirty="0">
                <a:effectLst/>
              </a:rPr>
              <a:t> </a:t>
            </a:r>
            <a:endParaRPr lang="en-IN" dirty="0"/>
          </a:p>
        </p:txBody>
      </p:sp>
      <p:pic>
        <p:nvPicPr>
          <p:cNvPr id="8" name="Picture 7">
            <a:extLst>
              <a:ext uri="{FF2B5EF4-FFF2-40B4-BE49-F238E27FC236}">
                <a16:creationId xmlns:a16="http://schemas.microsoft.com/office/drawing/2014/main" id="{ADAD38FB-EC48-F1CD-F399-AD4094638ED5}"/>
              </a:ext>
            </a:extLst>
          </p:cNvPr>
          <p:cNvPicPr>
            <a:picLocks noChangeAspect="1"/>
          </p:cNvPicPr>
          <p:nvPr/>
        </p:nvPicPr>
        <p:blipFill rotWithShape="1">
          <a:blip r:embed="rId2"/>
          <a:srcRect t="10598"/>
          <a:stretch/>
        </p:blipFill>
        <p:spPr>
          <a:xfrm>
            <a:off x="1331640" y="4653136"/>
            <a:ext cx="2597102" cy="2434347"/>
          </a:xfrm>
          <a:prstGeom prst="rect">
            <a:avLst/>
          </a:prstGeom>
        </p:spPr>
      </p:pic>
    </p:spTree>
    <p:extLst>
      <p:ext uri="{BB962C8B-B14F-4D97-AF65-F5344CB8AC3E}">
        <p14:creationId xmlns:p14="http://schemas.microsoft.com/office/powerpoint/2010/main" val="707853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4319</TotalTime>
  <Words>1444</Words>
  <Application>Microsoft Office PowerPoint</Application>
  <PresentationFormat>On-screen Show (4:3)</PresentationFormat>
  <Paragraphs>154</Paragraphs>
  <Slides>24</Slides>
  <Notes>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__fkGroteskNeue_a82850</vt:lpstr>
      <vt:lpstr>Arial</vt:lpstr>
      <vt:lpstr>Calibri</vt:lpstr>
      <vt:lpstr>Century Schoolbook</vt:lpstr>
      <vt:lpstr>Google Sans</vt:lpstr>
      <vt:lpstr>Roboto</vt:lpstr>
      <vt:lpstr>Söhne</vt:lpstr>
      <vt:lpstr>Times New Roman</vt:lpstr>
      <vt:lpstr>var(--font-berkeley-mono)</vt:lpstr>
      <vt:lpstr>Wingdings</vt:lpstr>
      <vt:lpstr>Wingdings 2</vt:lpstr>
      <vt:lpstr>Oriel</vt:lpstr>
      <vt:lpstr>Crowd Behavior Analysis for Enhanced Event Safety and Management</vt:lpstr>
      <vt:lpstr>Index</vt:lpstr>
      <vt:lpstr> why this                                   ? Motivation</vt:lpstr>
      <vt:lpstr> why this                                   ? Motivation</vt:lpstr>
      <vt:lpstr>Problem Statement</vt:lpstr>
      <vt:lpstr>LITERATURE SURVEY</vt:lpstr>
      <vt:lpstr>LITERATURE SURVEY</vt:lpstr>
      <vt:lpstr>LITERATURE SURVEY</vt:lpstr>
      <vt:lpstr>LITERATURE SURVEY</vt:lpstr>
      <vt:lpstr>LITERATURE SURVEY</vt:lpstr>
      <vt:lpstr>LITERATURE SURVEY</vt:lpstr>
      <vt:lpstr>Objectives</vt:lpstr>
      <vt:lpstr>methodology</vt:lpstr>
      <vt:lpstr>methodology</vt:lpstr>
      <vt:lpstr>methodology</vt:lpstr>
      <vt:lpstr>methodology</vt:lpstr>
      <vt:lpstr>methodology</vt:lpstr>
      <vt:lpstr>PowerPoint Presentation</vt:lpstr>
      <vt:lpstr>PowerPoint Presentation</vt:lpstr>
      <vt:lpstr>PowerPoint Presentation</vt:lpstr>
      <vt:lpstr>Implementation</vt:lpstr>
      <vt:lpstr>Summary</vt:lpstr>
      <vt:lpstr>References [ieee format]</vt:lpstr>
      <vt:lpstr>Thank You</vt:lpstr>
    </vt:vector>
  </TitlesOfParts>
  <Company>BLACK EDITION - tum0r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Learning from Multiclass Imbalanced HealthCare Datasets</dc:title>
  <dc:creator>Supriya</dc:creator>
  <cp:lastModifiedBy>Jatin B</cp:lastModifiedBy>
  <cp:revision>19</cp:revision>
  <dcterms:created xsi:type="dcterms:W3CDTF">2021-06-14T18:16:43Z</dcterms:created>
  <dcterms:modified xsi:type="dcterms:W3CDTF">2024-04-20T02:54:04Z</dcterms:modified>
</cp:coreProperties>
</file>